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095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6" roundtripDataSignature="AMtx7mgAwqpRevcKzxov9wa7YA1ZVQUZ9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Nangyeong Yu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82F59A-7823-414C-9F02-50ECFBB66F7C}">
  <a:tblStyle styleId="{6482F59A-7823-414C-9F02-50ECFBB66F7C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5882339-ABE3-49BA-83AE-42593B4DC96F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09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customschemas.google.com/relationships/presentationmetadata" Target="metadata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1-19T17:32:25.328">
    <p:pos x="6000" y="0"/>
    <p:text>전체목록 게시판 상관없이 출력한 버전 (이걸로 바꾸면 43~45p 지우면 됨)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jbD0Ao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1-19T17:35:33.150">
    <p:pos x="6000" y="0"/>
    <p:text>동물병원 후기 글 목록 수정(이 페이지로 바꾸면 48p 삭제)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jbD0As"/>
      </p:ext>
    </p:extLst>
  </p:cm>
  <p:cm authorId="0" idx="3" dt="2023-01-19T17:35:03.089">
    <p:pos x="6000" y="0"/>
    <p:text>_Marked as resolved_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AnjbD0Aw"/>
      </p:ext>
    </p:extLst>
  </p:cm>
  <p:cm authorId="0" idx="4" dt="2023-01-19T17:35:09.039">
    <p:pos x="6000" y="0"/>
    <p:text>_Re-opened_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AnjbD0A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3-01-19T17:53:46.925">
    <p:pos x="6000" y="0"/>
    <p:text>커뮤니티도 리뷰 후기와 마찬가지로 수정(p53 지워야함)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jbD0A4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3-01-19T18:03:27.958">
    <p:pos x="6000" y="0"/>
    <p:text>펫 가이드도 마찬가지로 수정(59p 지워야함)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jbD0A8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3-01-19T18:42:34.026">
    <p:pos x="6000" y="0"/>
    <p:text>병원정보는 탈퇴하면 삭제됨 (수정, 삭제 -&gt; 수정하기 버튼), 탈퇴확인 문구 변경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jbD0BI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3-01-19T18:45:13.803">
    <p:pos x="6000" y="0"/>
    <p:text>신규 병원 등록  항목 수정: 중복되는 항목 제거(추가입력항목), 병원 대표 사진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jbD0BM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3-01-19T18:49:37.041">
    <p:pos x="6000" y="0"/>
    <p:text>항목 추가: 아이디, 비밀번호 변경 등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jbD0BQ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738534a9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d738534a97_0_3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d738534a97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1d738534a97_0_5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84e6d53f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1f84e6d53f5_0_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01cf21c29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e01cf21c29_2_1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01cf21c29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1e01cf21c29_2_3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01cf21c29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1e01cf21c29_2_4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738534a97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1d738534a97_0_7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1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656dfb11c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1e656dfb11c_0_6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01cf21c29_2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e01cf21c29_2_11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01cf21c29_2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1e01cf21c29_2_13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01cf21c29_2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1e01cf21c29_2_13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01cf21c29_2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1e01cf21c29_2_14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01cf21c29_2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1e01cf21c29_2_15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738534a97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1d738534a97_0_9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01cf21c29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e01cf21c29_6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p1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656dfb11c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1e656dfb11c_0_9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656dfb11c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1e656dfb11c_0_8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656dfb11c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g1e656dfb11c_0_1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e01cf21c29_2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1e01cf21c29_2_9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01cf21c29_2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g1e01cf21c29_2_10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656dfb11c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g1e656dfb11c_0_4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e01cf21c29_2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g1e01cf21c29_2_1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01cf21c29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g1e01cf21c29_5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e656dfb11c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1e656dfb11c_0_10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e01cf21c2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g1e01cf21c29_0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e01cf21c29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g1e01cf21c29_0_5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e720d65e6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g1e720d65e6d_2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e01cf21c29_5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5" name="Google Shape;685;g1e01cf21c29_5_2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f777d64bbd_0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1f777d64bb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" name="Google Shape;711;g1f777d64bb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01cf21c29_5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g1e01cf21c29_5_4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f777d64bb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3" name="Google Shape;743;g1f777d64bbd_0_2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e01cf21c29_5_6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g1e01cf21c29_5_67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e01cf21c29_5_6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" name="Google Shape;770;g1e01cf21c29_5_69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e01cf21c29_5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0" name="Google Shape;800;g1e01cf21c29_5_7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f777d64bbd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3" name="Google Shape;813;g1f777d64bbd_0_4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e01cf21c29_6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4" name="Google Shape;824;g1e01cf21c29_6_25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e01cf21c29_6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7" name="Google Shape;847;g1e01cf21c29_6_15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e01cf21c29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2" name="Google Shape;882;g1e01cf21c29_2_7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01cf21c29_6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g1e01cf21c29_6_6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f777d64bbd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3" name="Google Shape;923;g1f777d64bbd_0_6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e01cf21c29_5_6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0" name="Google Shape;940;g1e01cf21c29_5_6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e01cf21c29_6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8" name="Google Shape;958;g1e01cf21c29_6_21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e01cf21c29_6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6" name="Google Shape;976;g1e01cf21c29_6_27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e01cf21c29_6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1" name="Google Shape;991;g1e01cf21c29_6_32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738534a9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d738534a97_0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e01cf21c29_6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2" name="Google Shape;1012;g1e01cf21c29_6_7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e01cf21c29_5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5" name="Google Shape;1025;g1e01cf21c29_5_60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e656dfb11c_9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9" name="Google Shape;1039;g1e656dfb11c_9_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e01cf21c29_7_14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1e01cf21c29_7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3" name="Google Shape;1053;g1e01cf21c29_7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e01cf21c29_7_15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g1e01cf21c29_7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3" name="Google Shape;1063;g1e01cf21c29_7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e656dfb11c_9_3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1e656dfb11c_9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1" name="Google Shape;1081;g1e656dfb11c_9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e01cf21c29_13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g1e01cf21c29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3" name="Google Shape;1093;g1e01cf21c29_1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e01cf21c29_13_1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g1e01cf21c29_13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4" name="Google Shape;1104;g1e01cf21c29_13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f777d64bbd_0_9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g1f777d64bbd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6" name="Google Shape;1116;g1f777d64bbd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e01cf21c29_13_2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g1e01cf21c29_13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7" name="Google Shape;1127;g1e01cf21c29_13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e01cf21c29_13_3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g1e01cf21c29_13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8" name="Google Shape;1138;g1e01cf21c29_13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f777d64bbd_0_10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6" name="Google Shape;1156;g1f777d64bbd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7" name="Google Shape;1157;g1f777d64bbd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e01cf21c29_13_5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g1e01cf21c29_13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4" name="Google Shape;1174;g1e01cf21c29_13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e01cf21c29_6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8" name="Google Shape;1188;g1e01cf21c29_6_8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f777d64bbd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1" name="Google Shape;1201;g1f777d64bbd_0_14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e01cf21c29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9" name="Google Shape;1219;g1e01cf21c29_0_1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e01cf21c29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0" name="Google Shape;1240;g1e01cf21c29_0_13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e01cf21c29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4" name="Google Shape;1254;g1e01cf21c29_0_17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9" name="Google Shape;1269;p21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2023-01-17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738534a97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d738534a97_0_1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1_Cov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3"/>
          <p:cNvCxnSpPr/>
          <p:nvPr/>
        </p:nvCxnSpPr>
        <p:spPr>
          <a:xfrm>
            <a:off x="742952" y="2133600"/>
            <a:ext cx="8423275" cy="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3"/>
          <p:cNvCxnSpPr/>
          <p:nvPr/>
        </p:nvCxnSpPr>
        <p:spPr>
          <a:xfrm>
            <a:off x="742952" y="3886200"/>
            <a:ext cx="8423275" cy="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None/>
              <a:defRPr b="1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3"/>
          <p:cNvSpPr/>
          <p:nvPr/>
        </p:nvSpPr>
        <p:spPr>
          <a:xfrm flipH="1" rot="10800000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7"/>
              <a:buFont typeface="Malgun Gothic"/>
              <a:buNone/>
            </a:pPr>
            <a:r>
              <a:t/>
            </a:r>
            <a:endParaRPr b="1" i="0" sz="15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3"/>
          <p:cNvSpPr txBox="1"/>
          <p:nvPr>
            <p:ph type="ctrTitle"/>
          </p:nvPr>
        </p:nvSpPr>
        <p:spPr>
          <a:xfrm>
            <a:off x="1463714" y="2317754"/>
            <a:ext cx="6894740" cy="12811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_2">
  <p:cSld name="Contents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"/>
          <p:cNvSpPr txBox="1"/>
          <p:nvPr>
            <p:ph idx="1" type="body"/>
          </p:nvPr>
        </p:nvSpPr>
        <p:spPr>
          <a:xfrm>
            <a:off x="273052" y="720092"/>
            <a:ext cx="9359900" cy="5733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  <a:defRPr b="0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0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0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cxnSp>
        <p:nvCxnSpPr>
          <p:cNvPr id="18" name="Google Shape;18;p24"/>
          <p:cNvCxnSpPr/>
          <p:nvPr/>
        </p:nvCxnSpPr>
        <p:spPr>
          <a:xfrm>
            <a:off x="0" y="612775"/>
            <a:ext cx="9906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24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4"/>
          <p:cNvSpPr txBox="1"/>
          <p:nvPr>
            <p:ph idx="2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1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_3">
  <p:cSld name="Contents_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25"/>
          <p:cNvCxnSpPr/>
          <p:nvPr/>
        </p:nvCxnSpPr>
        <p:spPr>
          <a:xfrm>
            <a:off x="0" y="612775"/>
            <a:ext cx="9906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25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5"/>
          <p:cNvSpPr txBox="1"/>
          <p:nvPr>
            <p:ph idx="1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1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">
  <p:cSld name="본문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/>
          <p:nvPr/>
        </p:nvSpPr>
        <p:spPr>
          <a:xfrm>
            <a:off x="-1" y="-1"/>
            <a:ext cx="7762164" cy="316575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7762162" y="-1"/>
            <a:ext cx="2143837" cy="316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26"/>
          <p:cNvSpPr/>
          <p:nvPr/>
        </p:nvSpPr>
        <p:spPr>
          <a:xfrm>
            <a:off x="43521" y="28575"/>
            <a:ext cx="7690424" cy="28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" name="Google Shape;29;p26"/>
          <p:cNvCxnSpPr/>
          <p:nvPr/>
        </p:nvCxnSpPr>
        <p:spPr>
          <a:xfrm>
            <a:off x="7762519" y="0"/>
            <a:ext cx="0" cy="31657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" name="Google Shape;30;p26"/>
          <p:cNvCxnSpPr/>
          <p:nvPr/>
        </p:nvCxnSpPr>
        <p:spPr>
          <a:xfrm>
            <a:off x="7762519" y="315416"/>
            <a:ext cx="0" cy="6542584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192"/>
              <a:buFont typeface="Arial"/>
              <a:buNone/>
              <a:defRPr b="1" i="0" sz="1192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937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2" name="Google Shape;32;p26"/>
          <p:cNvSpPr txBox="1"/>
          <p:nvPr/>
        </p:nvSpPr>
        <p:spPr>
          <a:xfrm>
            <a:off x="7762162" y="-1"/>
            <a:ext cx="2143837" cy="306388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2"/>
              <a:buFont typeface="Arial"/>
              <a:buNone/>
            </a:pPr>
            <a:r>
              <a:rPr b="1" i="0" lang="ko-KR" sz="1192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</a:t>
            </a:r>
            <a:endParaRPr b="1" i="0" sz="1192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27"/>
          <p:cNvCxnSpPr/>
          <p:nvPr/>
        </p:nvCxnSpPr>
        <p:spPr>
          <a:xfrm>
            <a:off x="742952" y="2133600"/>
            <a:ext cx="8423275" cy="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27"/>
          <p:cNvCxnSpPr/>
          <p:nvPr/>
        </p:nvCxnSpPr>
        <p:spPr>
          <a:xfrm>
            <a:off x="742952" y="3886200"/>
            <a:ext cx="8423275" cy="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27"/>
          <p:cNvSpPr txBox="1"/>
          <p:nvPr>
            <p:ph idx="1" type="subTitle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None/>
              <a:defRPr b="1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7" name="Google Shape;37;p27"/>
          <p:cNvSpPr/>
          <p:nvPr/>
        </p:nvSpPr>
        <p:spPr>
          <a:xfrm flipH="1" rot="10800000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7"/>
              <a:buFont typeface="Arial"/>
              <a:buNone/>
            </a:pPr>
            <a:r>
              <a:t/>
            </a:r>
            <a:endParaRPr b="1" i="0" sz="15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7"/>
          <p:cNvSpPr txBox="1"/>
          <p:nvPr>
            <p:ph type="ctrTitle"/>
          </p:nvPr>
        </p:nvSpPr>
        <p:spPr>
          <a:xfrm>
            <a:off x="1463714" y="2317754"/>
            <a:ext cx="6894740" cy="12811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페이지">
  <p:cSld name="빈페이지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_1">
  <p:cSld name="Contents_1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idx="1" type="body"/>
          </p:nvPr>
        </p:nvSpPr>
        <p:spPr>
          <a:xfrm>
            <a:off x="273052" y="1628775"/>
            <a:ext cx="935990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  <a:defRPr b="0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0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0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cxnSp>
        <p:nvCxnSpPr>
          <p:cNvPr id="42" name="Google Shape;42;p29"/>
          <p:cNvCxnSpPr/>
          <p:nvPr/>
        </p:nvCxnSpPr>
        <p:spPr>
          <a:xfrm>
            <a:off x="0" y="612775"/>
            <a:ext cx="9906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29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9"/>
          <p:cNvSpPr txBox="1"/>
          <p:nvPr>
            <p:ph idx="2" type="body"/>
          </p:nvPr>
        </p:nvSpPr>
        <p:spPr>
          <a:xfrm>
            <a:off x="273052" y="692156"/>
            <a:ext cx="9359900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  <a:defRPr b="1" i="0" sz="1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8645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Noto Sans Symbols"/>
              <a:buChar char="▪"/>
              <a:defRPr b="1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8645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1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3864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1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3864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1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5" name="Google Shape;45;p29"/>
          <p:cNvSpPr txBox="1"/>
          <p:nvPr>
            <p:ph idx="3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1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30"/>
          <p:cNvCxnSpPr/>
          <p:nvPr/>
        </p:nvCxnSpPr>
        <p:spPr>
          <a:xfrm>
            <a:off x="0" y="612775"/>
            <a:ext cx="9906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30"/>
          <p:cNvSpPr txBox="1"/>
          <p:nvPr>
            <p:ph idx="1" type="body"/>
          </p:nvPr>
        </p:nvSpPr>
        <p:spPr>
          <a:xfrm>
            <a:off x="3296817" y="1628800"/>
            <a:ext cx="4320481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24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Malgun Gothic"/>
              <a:buAutoNum type="arabicPeriod"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2425" lvl="1" marL="914400" marR="0" rtl="0" algn="l">
              <a:lnSpc>
                <a:spcPct val="150000"/>
              </a:lnSpc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ts val="1950"/>
              <a:buFont typeface="Malgun Gothic"/>
              <a:buAutoNum type="arabicParenR"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2425" lvl="2" marL="1371600" marR="0" rtl="0" algn="l">
              <a:lnSpc>
                <a:spcPct val="150000"/>
              </a:lnSpc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AutoNum type="arabicPeriod"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2425" lvl="3" marL="1828800" marR="0" rtl="0" algn="l">
              <a:lnSpc>
                <a:spcPct val="150000"/>
              </a:lnSpc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2425" lvl="4" marL="2286000" marR="0" rtl="0" algn="l">
              <a:lnSpc>
                <a:spcPct val="150000"/>
              </a:lnSpc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9" name="Google Shape;49;p30"/>
          <p:cNvSpPr txBox="1"/>
          <p:nvPr>
            <p:ph idx="2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1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0" name="Google Shape;50;p30"/>
          <p:cNvSpPr txBox="1"/>
          <p:nvPr/>
        </p:nvSpPr>
        <p:spPr>
          <a:xfrm>
            <a:off x="351285" y="0"/>
            <a:ext cx="1656184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ko-KR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 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ision">
  <p:cSld name="revis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31"/>
          <p:cNvCxnSpPr/>
          <p:nvPr/>
        </p:nvCxnSpPr>
        <p:spPr>
          <a:xfrm>
            <a:off x="0" y="612775"/>
            <a:ext cx="9906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31"/>
          <p:cNvSpPr txBox="1"/>
          <p:nvPr/>
        </p:nvSpPr>
        <p:spPr>
          <a:xfrm>
            <a:off x="351285" y="0"/>
            <a:ext cx="1656184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ko-KR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개정 이력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" name="Google Shape;54;p31"/>
          <p:cNvGraphicFramePr/>
          <p:nvPr/>
        </p:nvGraphicFramePr>
        <p:xfrm>
          <a:off x="273051" y="90873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{6482F59A-7823-414C-9F02-50ECFBB66F7C}</a:tableStyleId>
              </a:tblPr>
              <a:tblGrid>
                <a:gridCol w="1195850"/>
                <a:gridCol w="1078275"/>
                <a:gridCol w="6086675"/>
                <a:gridCol w="986225"/>
              </a:tblGrid>
              <a:tr h="451975"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8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</a:rPr>
                        <a:t>개정일자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8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</a:rPr>
                        <a:t>버전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8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</a:rPr>
                        <a:t>변경내용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8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</a:rPr>
                        <a:t>작성자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rPr lang="ko-KR" sz="1200" u="none" cap="none" strike="noStrike"/>
                        <a:t>2019.06.01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rPr lang="ko-KR" sz="1200" u="none" cap="none" strike="noStrike"/>
                        <a:t>1.0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초안 작성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홍길동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" name="Google Shape;55;p31"/>
          <p:cNvSpPr txBox="1"/>
          <p:nvPr>
            <p:ph idx="1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1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50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comments" Target="../comments/comment1.xml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2.xml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3.xml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Relationship Id="rId4" Type="http://schemas.openxmlformats.org/officeDocument/2006/relationships/image" Target="../media/image46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51.png"/><Relationship Id="rId7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Relationship Id="rId6" Type="http://schemas.openxmlformats.org/officeDocument/2006/relationships/image" Target="../media/image54.png"/><Relationship Id="rId7" Type="http://schemas.openxmlformats.org/officeDocument/2006/relationships/image" Target="../media/image64.png"/><Relationship Id="rId8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comments" Target="../comments/comment4.xml"/><Relationship Id="rId4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image" Target="../media/image76.png"/><Relationship Id="rId6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Relationship Id="rId4" Type="http://schemas.openxmlformats.org/officeDocument/2006/relationships/image" Target="../media/image9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7.png"/><Relationship Id="rId4" Type="http://schemas.openxmlformats.org/officeDocument/2006/relationships/image" Target="../media/image70.png"/><Relationship Id="rId5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Relationship Id="rId4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4.png"/><Relationship Id="rId4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2.png"/><Relationship Id="rId4" Type="http://schemas.openxmlformats.org/officeDocument/2006/relationships/image" Target="../media/image9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comments" Target="../comments/comment5.xml"/><Relationship Id="rId4" Type="http://schemas.openxmlformats.org/officeDocument/2006/relationships/image" Target="../media/image97.png"/><Relationship Id="rId5" Type="http://schemas.openxmlformats.org/officeDocument/2006/relationships/image" Target="../media/image103.png"/><Relationship Id="rId6" Type="http://schemas.openxmlformats.org/officeDocument/2006/relationships/image" Target="../media/image89.png"/><Relationship Id="rId7" Type="http://schemas.openxmlformats.org/officeDocument/2006/relationships/image" Target="../media/image9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1.png"/><Relationship Id="rId4" Type="http://schemas.openxmlformats.org/officeDocument/2006/relationships/image" Target="../media/image92.png"/><Relationship Id="rId5" Type="http://schemas.openxmlformats.org/officeDocument/2006/relationships/image" Target="../media/image107.png"/><Relationship Id="rId6" Type="http://schemas.openxmlformats.org/officeDocument/2006/relationships/image" Target="../media/image105.png"/><Relationship Id="rId7" Type="http://schemas.openxmlformats.org/officeDocument/2006/relationships/image" Target="../media/image9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comments" Target="../comments/comment6.xml"/><Relationship Id="rId4" Type="http://schemas.openxmlformats.org/officeDocument/2006/relationships/image" Target="../media/image100.png"/><Relationship Id="rId5" Type="http://schemas.openxmlformats.org/officeDocument/2006/relationships/image" Target="../media/image10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comments" Target="../comments/comment7.xml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1284390" y="2189344"/>
            <a:ext cx="6974589" cy="79508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33"/>
              <a:buNone/>
            </a:pPr>
            <a:r>
              <a:rPr lang="ko-KR" sz="4333">
                <a:solidFill>
                  <a:schemeClr val="dk1"/>
                </a:solidFill>
              </a:rPr>
              <a:t>화면 설계서</a:t>
            </a:r>
            <a:endParaRPr/>
          </a:p>
        </p:txBody>
      </p:sp>
      <p:sp>
        <p:nvSpPr>
          <p:cNvPr id="61" name="Google Shape;61;p1"/>
          <p:cNvSpPr txBox="1"/>
          <p:nvPr/>
        </p:nvSpPr>
        <p:spPr>
          <a:xfrm>
            <a:off x="4668204" y="3453080"/>
            <a:ext cx="4735500" cy="421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ko-KR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시스템명 : 슬기로운 반려생활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5273200" y="4653125"/>
            <a:ext cx="40062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247646" lvl="0" marL="2476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ko-KR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46" lvl="0" marL="2476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47646" lvl="0" marL="2476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ko-KR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김영훈, 박경진, 박청경,</a:t>
            </a:r>
            <a:endParaRPr b="1" i="0" sz="2167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47646" lvl="0" marL="2476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ko-KR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유원진, 윤난경, 최은아, 함현식</a:t>
            </a:r>
            <a:endParaRPr b="1" i="0" sz="2167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p7"/>
          <p:cNvGraphicFramePr/>
          <p:nvPr/>
        </p:nvGraphicFramePr>
        <p:xfrm>
          <a:off x="966213" y="15987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{05882339-ABE3-49BA-83AE-42593B4DC96F}</a:tableStyleId>
              </a:tblPr>
              <a:tblGrid>
                <a:gridCol w="2632100"/>
                <a:gridCol w="2632100"/>
                <a:gridCol w="2632100"/>
              </a:tblGrid>
              <a:tr h="37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동물병원 찾기</a:t>
                      </a:r>
                      <a:endParaRPr sz="1200" u="none" cap="none" strike="noStrike"/>
                    </a:p>
                  </a:txBody>
                  <a:tcPr marT="49525" marB="49525" marR="99050" marL="990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 페이지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026900">
                <a:tc>
                  <a:txBody>
                    <a:bodyPr/>
                    <a:lstStyle/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병원목록</a:t>
                      </a:r>
                      <a:endParaRPr b="1" sz="1200" u="none" cap="none" strike="noStrike"/>
                    </a:p>
                  </a:txBody>
                  <a:tcPr marT="49525" marB="49525" marR="99050" marL="99050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커뮤니티</a:t>
                      </a:r>
                      <a:endParaRPr b="1"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후기</a:t>
                      </a:r>
                      <a:endParaRPr b="1"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펫 가이드</a:t>
                      </a:r>
                      <a:endParaRPr b="1"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일반 회원정보 </a:t>
                      </a:r>
                      <a:endParaRPr b="1"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8296B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병원 회원정보 </a:t>
                      </a:r>
                      <a:endParaRPr b="1" sz="1200" u="none" cap="none" strike="noStrike">
                        <a:solidFill>
                          <a:srgbClr val="8296B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107999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6" name="Google Shape;206;p7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사이트 맵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738534a97_0_36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212" name="Google Shape;212;g1d738534a97_0_36"/>
          <p:cNvSpPr/>
          <p:nvPr/>
        </p:nvSpPr>
        <p:spPr>
          <a:xfrm>
            <a:off x="978865" y="5399053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메인화면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d738534a97_0_36"/>
          <p:cNvSpPr/>
          <p:nvPr/>
        </p:nvSpPr>
        <p:spPr>
          <a:xfrm>
            <a:off x="640063" y="5242555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1d738534a97_0_36"/>
          <p:cNvSpPr/>
          <p:nvPr/>
        </p:nvSpPr>
        <p:spPr>
          <a:xfrm>
            <a:off x="5607599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d738534a97_0_36"/>
          <p:cNvSpPr/>
          <p:nvPr/>
        </p:nvSpPr>
        <p:spPr>
          <a:xfrm>
            <a:off x="5268797" y="1965116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d738534a97_0_36"/>
          <p:cNvSpPr/>
          <p:nvPr/>
        </p:nvSpPr>
        <p:spPr>
          <a:xfrm>
            <a:off x="5607600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로그인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1d738534a97_0_36"/>
          <p:cNvSpPr/>
          <p:nvPr/>
        </p:nvSpPr>
        <p:spPr>
          <a:xfrm>
            <a:off x="5268797" y="8718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d738534a97_0_36"/>
          <p:cNvSpPr/>
          <p:nvPr/>
        </p:nvSpPr>
        <p:spPr>
          <a:xfrm>
            <a:off x="978865" y="4215926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헤더/GNB/푸터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1d738534a97_0_36"/>
          <p:cNvSpPr/>
          <p:nvPr/>
        </p:nvSpPr>
        <p:spPr>
          <a:xfrm>
            <a:off x="640063" y="4059428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d738534a97_0_36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화면배치(레이아웃)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d738534a97_0_36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d738534a97_0_36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공통(폰트,색상 정의)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d738534a97_0_36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d738534a97_0_36"/>
          <p:cNvSpPr/>
          <p:nvPr/>
        </p:nvSpPr>
        <p:spPr>
          <a:xfrm>
            <a:off x="978866" y="314823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구조도(사이트맵)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d738534a97_0_36"/>
          <p:cNvSpPr/>
          <p:nvPr/>
        </p:nvSpPr>
        <p:spPr>
          <a:xfrm>
            <a:off x="640063" y="29917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d738534a97_0_36"/>
          <p:cNvSpPr/>
          <p:nvPr/>
        </p:nvSpPr>
        <p:spPr>
          <a:xfrm>
            <a:off x="5607599" y="32148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동물병원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d738534a97_0_36"/>
          <p:cNvSpPr/>
          <p:nvPr/>
        </p:nvSpPr>
        <p:spPr>
          <a:xfrm>
            <a:off x="5268797" y="30583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d738534a97_0_36"/>
          <p:cNvSpPr/>
          <p:nvPr/>
        </p:nvSpPr>
        <p:spPr>
          <a:xfrm>
            <a:off x="5607599" y="4308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게시판(전체목록)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d738534a97_0_36"/>
          <p:cNvSpPr/>
          <p:nvPr/>
        </p:nvSpPr>
        <p:spPr>
          <a:xfrm>
            <a:off x="5268797" y="4151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d738534a97_0_36"/>
          <p:cNvSpPr/>
          <p:nvPr/>
        </p:nvSpPr>
        <p:spPr>
          <a:xfrm>
            <a:off x="5607599" y="54016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게시판(병원 후기)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d738534a97_0_36"/>
          <p:cNvSpPr/>
          <p:nvPr/>
        </p:nvSpPr>
        <p:spPr>
          <a:xfrm>
            <a:off x="5268797" y="52451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로그인 전/후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가로 길이: 최대 1280Pixel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세로 길이: 제한 없음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메인 배너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관리자가 배너 등록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보조 메뉴 영역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로그인 전/후 다른 서브메뉴 구성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회원가입 : 회원가입으로 이동(Self)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로그인: 로그인 화면으로 이동(Self)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로그아웃 : 클릭 시 로그아웃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 메인 메뉴 영역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전과 후의 변화 (마이페이지)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79721"/>
            <a:ext cx="7461565" cy="500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8"/>
          <p:cNvSpPr txBox="1"/>
          <p:nvPr/>
        </p:nvSpPr>
        <p:spPr>
          <a:xfrm>
            <a:off x="1017025" y="2245350"/>
            <a:ext cx="12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메인 배너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 txBox="1"/>
          <p:nvPr/>
        </p:nvSpPr>
        <p:spPr>
          <a:xfrm>
            <a:off x="1017025" y="4752400"/>
            <a:ext cx="12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메인 배너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5704100" y="1272075"/>
            <a:ext cx="18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보조 메뉴 영역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 txBox="1"/>
          <p:nvPr/>
        </p:nvSpPr>
        <p:spPr>
          <a:xfrm>
            <a:off x="76200" y="628150"/>
            <a:ext cx="12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5704100" y="3738450"/>
            <a:ext cx="18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보조 메뉴 영역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2908025" y="1222300"/>
            <a:ext cx="18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메인 메뉴 영역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52400" y="3147775"/>
            <a:ext cx="12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2962638" y="3671575"/>
            <a:ext cx="18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메인 메뉴 영역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845917" y="48355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5552767" y="38215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5475192" y="13551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2733742" y="13054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2792967" y="37546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845917" y="23284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GNB 서브메뉴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드롭다운 메뉴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메뉴 위에 마우스를 올리면 서브메뉴가 열린다.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 지정 카테고리 최대 3개 노출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카테고리별 전체 리스트 목록 노출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기본값: 첫 번째 카테고리 전체 목록 출력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9" name="Google Shape;2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50" y="1012909"/>
            <a:ext cx="7472717" cy="514843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9"/>
          <p:cNvSpPr txBox="1"/>
          <p:nvPr/>
        </p:nvSpPr>
        <p:spPr>
          <a:xfrm>
            <a:off x="178450" y="612700"/>
            <a:ext cx="22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드롭다운 메뉴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3325367" y="29456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2486617" y="13273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4243067" y="48007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푸터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11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개인정보처리방침(self)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개인정보처리방침 페이지로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이용약관(self)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이용약관 페이지로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광고문의(self)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광고문의 페이지로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250" y="1127394"/>
            <a:ext cx="7075200" cy="23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1"/>
          <p:cNvSpPr txBox="1"/>
          <p:nvPr/>
        </p:nvSpPr>
        <p:spPr>
          <a:xfrm>
            <a:off x="346250" y="601100"/>
            <a:ext cx="22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2168167" y="19959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4496917" y="19959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3411467" y="19959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738534a97_0_54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280" name="Google Shape;280;g1d738534a97_0_54"/>
          <p:cNvSpPr/>
          <p:nvPr/>
        </p:nvSpPr>
        <p:spPr>
          <a:xfrm>
            <a:off x="978865" y="5399053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메인화면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d738534a97_0_54"/>
          <p:cNvSpPr/>
          <p:nvPr/>
        </p:nvSpPr>
        <p:spPr>
          <a:xfrm>
            <a:off x="640063" y="5242555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d738534a97_0_54"/>
          <p:cNvSpPr/>
          <p:nvPr/>
        </p:nvSpPr>
        <p:spPr>
          <a:xfrm>
            <a:off x="5607599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d738534a97_0_54"/>
          <p:cNvSpPr/>
          <p:nvPr/>
        </p:nvSpPr>
        <p:spPr>
          <a:xfrm>
            <a:off x="5268797" y="1965116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d738534a97_0_54"/>
          <p:cNvSpPr/>
          <p:nvPr/>
        </p:nvSpPr>
        <p:spPr>
          <a:xfrm>
            <a:off x="5607600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로그인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d738534a97_0_54"/>
          <p:cNvSpPr/>
          <p:nvPr/>
        </p:nvSpPr>
        <p:spPr>
          <a:xfrm>
            <a:off x="5268797" y="8718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d738534a97_0_54"/>
          <p:cNvSpPr/>
          <p:nvPr/>
        </p:nvSpPr>
        <p:spPr>
          <a:xfrm>
            <a:off x="978865" y="421592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헤더/GNB/푸터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1d738534a97_0_54"/>
          <p:cNvSpPr/>
          <p:nvPr/>
        </p:nvSpPr>
        <p:spPr>
          <a:xfrm>
            <a:off x="640063" y="40594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d738534a97_0_54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화면배치(레이아웃)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d738534a97_0_54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d738534a97_0_54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공통(폰트,색상 정의)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d738534a97_0_54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d738534a97_0_54"/>
          <p:cNvSpPr/>
          <p:nvPr/>
        </p:nvSpPr>
        <p:spPr>
          <a:xfrm>
            <a:off x="978866" y="314823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구조도(사이트맵)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d738534a97_0_54"/>
          <p:cNvSpPr/>
          <p:nvPr/>
        </p:nvSpPr>
        <p:spPr>
          <a:xfrm>
            <a:off x="640063" y="29917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1d738534a97_0_54"/>
          <p:cNvSpPr/>
          <p:nvPr/>
        </p:nvSpPr>
        <p:spPr>
          <a:xfrm>
            <a:off x="5607599" y="32148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동물병원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d738534a97_0_54"/>
          <p:cNvSpPr/>
          <p:nvPr/>
        </p:nvSpPr>
        <p:spPr>
          <a:xfrm>
            <a:off x="5268797" y="30583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d738534a97_0_54"/>
          <p:cNvSpPr/>
          <p:nvPr/>
        </p:nvSpPr>
        <p:spPr>
          <a:xfrm>
            <a:off x="5607599" y="4308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게시판(전체목록)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d738534a97_0_54"/>
          <p:cNvSpPr/>
          <p:nvPr/>
        </p:nvSpPr>
        <p:spPr>
          <a:xfrm>
            <a:off x="5268797" y="4151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d738534a97_0_54"/>
          <p:cNvSpPr/>
          <p:nvPr/>
        </p:nvSpPr>
        <p:spPr>
          <a:xfrm>
            <a:off x="5607599" y="54016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게시판(병원 후기)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d738534a97_0_54"/>
          <p:cNvSpPr/>
          <p:nvPr/>
        </p:nvSpPr>
        <p:spPr>
          <a:xfrm>
            <a:off x="5268797" y="52451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full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13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Top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GNB영역역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슬라이드 배너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슬라이드 배너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동물 병원 찾기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전체 버튼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동물병원 후기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메인3 페이지 참고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커뮤니티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전체버튼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 footer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푸터 영역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6" name="Google Shape;306;p13"/>
          <p:cNvGrpSpPr/>
          <p:nvPr/>
        </p:nvGrpSpPr>
        <p:grpSpPr>
          <a:xfrm>
            <a:off x="7926851" y="464431"/>
            <a:ext cx="1800282" cy="942490"/>
            <a:chOff x="8005529" y="2434127"/>
            <a:chExt cx="1661850" cy="566400"/>
          </a:xfrm>
        </p:grpSpPr>
        <p:sp>
          <p:nvSpPr>
            <p:cNvPr id="307" name="Google Shape;307;p13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8025328" y="2507584"/>
              <a:ext cx="1397400" cy="4344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10" name="Google Shape;31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113" y="468646"/>
            <a:ext cx="1927075" cy="62369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13"/>
          <p:cNvSpPr/>
          <p:nvPr/>
        </p:nvSpPr>
        <p:spPr>
          <a:xfrm>
            <a:off x="2814950" y="476625"/>
            <a:ext cx="2208900" cy="2544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3"/>
          <p:cNvSpPr/>
          <p:nvPr/>
        </p:nvSpPr>
        <p:spPr>
          <a:xfrm>
            <a:off x="2814950" y="731025"/>
            <a:ext cx="2208900" cy="8211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3"/>
          <p:cNvSpPr/>
          <p:nvPr/>
        </p:nvSpPr>
        <p:spPr>
          <a:xfrm>
            <a:off x="2814950" y="1681400"/>
            <a:ext cx="2208900" cy="13164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2814950" y="2997800"/>
            <a:ext cx="2208900" cy="16305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3"/>
          <p:cNvSpPr/>
          <p:nvPr/>
        </p:nvSpPr>
        <p:spPr>
          <a:xfrm>
            <a:off x="2814950" y="4628300"/>
            <a:ext cx="2208900" cy="14109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2814950" y="6039200"/>
            <a:ext cx="2208900" cy="6663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3"/>
          <p:cNvSpPr/>
          <p:nvPr/>
        </p:nvSpPr>
        <p:spPr>
          <a:xfrm>
            <a:off x="2814950" y="1552125"/>
            <a:ext cx="2208900" cy="129300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3"/>
          <p:cNvSpPr/>
          <p:nvPr/>
        </p:nvSpPr>
        <p:spPr>
          <a:xfrm>
            <a:off x="5023842" y="4868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3"/>
          <p:cNvSpPr/>
          <p:nvPr/>
        </p:nvSpPr>
        <p:spPr>
          <a:xfrm>
            <a:off x="5023842" y="10245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3"/>
          <p:cNvSpPr/>
          <p:nvPr/>
        </p:nvSpPr>
        <p:spPr>
          <a:xfrm>
            <a:off x="5023842" y="22226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5023842" y="36960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5023842" y="52167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3"/>
          <p:cNvSpPr/>
          <p:nvPr/>
        </p:nvSpPr>
        <p:spPr>
          <a:xfrm>
            <a:off x="5023842" y="62553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1f84e6d53f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000" y="1124902"/>
            <a:ext cx="7392899" cy="49244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g1f84e6d53f5_0_1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g1f84e6d53f5_0_1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메인 배너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관리자에서 등록한 배너 호출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관리자에서 이미지, 링크 등록 등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배너 관리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-슬라이드형 배너(가이드)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-회원가입 유도 배너 등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g1f84e6d53f5_0_1"/>
          <p:cNvSpPr txBox="1"/>
          <p:nvPr/>
        </p:nvSpPr>
        <p:spPr>
          <a:xfrm>
            <a:off x="1026350" y="2379300"/>
            <a:ext cx="12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메인 배너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g1f84e6d53f5_0_1"/>
          <p:cNvGrpSpPr/>
          <p:nvPr/>
        </p:nvGrpSpPr>
        <p:grpSpPr>
          <a:xfrm>
            <a:off x="7926852" y="464429"/>
            <a:ext cx="1800282" cy="942490"/>
            <a:chOff x="8005529" y="2434127"/>
            <a:chExt cx="1661850" cy="566400"/>
          </a:xfrm>
        </p:grpSpPr>
        <p:sp>
          <p:nvSpPr>
            <p:cNvPr id="333" name="Google Shape;333;g1f84e6d53f5_0_1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f84e6d53f5_0_1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g1f84e6d53f5_0_1"/>
            <p:cNvSpPr/>
            <p:nvPr/>
          </p:nvSpPr>
          <p:spPr>
            <a:xfrm>
              <a:off x="8025328" y="2507575"/>
              <a:ext cx="1397400" cy="921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6" name="Google Shape;336;g1f84e6d53f5_0_1"/>
          <p:cNvSpPr/>
          <p:nvPr/>
        </p:nvSpPr>
        <p:spPr>
          <a:xfrm>
            <a:off x="875517" y="24624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01cf21c29_2_19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g1e01cf21c29_2_19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병원 찾기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병원 더 찾아보기 버튼 클릭 및 배경 영역 클릭 시 `병원 찾기’ 페이지로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3" name="Google Shape;343;g1e01cf21c29_2_19"/>
          <p:cNvGrpSpPr/>
          <p:nvPr/>
        </p:nvGrpSpPr>
        <p:grpSpPr>
          <a:xfrm>
            <a:off x="7926851" y="464431"/>
            <a:ext cx="1800282" cy="942490"/>
            <a:chOff x="8005529" y="2434127"/>
            <a:chExt cx="1661850" cy="566400"/>
          </a:xfrm>
        </p:grpSpPr>
        <p:sp>
          <p:nvSpPr>
            <p:cNvPr id="344" name="Google Shape;344;g1e01cf21c29_2_19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1e01cf21c29_2_19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g1e01cf21c29_2_19"/>
            <p:cNvSpPr/>
            <p:nvPr/>
          </p:nvSpPr>
          <p:spPr>
            <a:xfrm>
              <a:off x="8025328" y="2601145"/>
              <a:ext cx="1397400" cy="1125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7" name="Google Shape;347;g1e01cf21c29_2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59258"/>
            <a:ext cx="7462956" cy="4903326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g1e01cf21c29_2_19"/>
          <p:cNvSpPr txBox="1"/>
          <p:nvPr/>
        </p:nvSpPr>
        <p:spPr>
          <a:xfrm>
            <a:off x="152400" y="565300"/>
            <a:ext cx="12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병원 찾기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e01cf21c29_2_19"/>
          <p:cNvSpPr/>
          <p:nvPr/>
        </p:nvSpPr>
        <p:spPr>
          <a:xfrm>
            <a:off x="744467" y="3393921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01cf21c29_2_3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5" name="Google Shape;355;g1e01cf21c29_2_30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펫 병원 후기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펫 병원후기 더보기 버튼을 클릭했을 경우 ‘병원 후기’ 게시판 목록 페이지로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일반 회원이 작성한 병원 후기들을 횡스크롤 방식으로 일부분 볼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(작성자의 닉네임과 프로필 사진, 좋아요, 선택한 동물태그, 첨부사진)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*가로 슬라이드(병원후기 6개), 끝 부분에 더보기 버튼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병원 후기 게시글을 선택한 경우 ‘병원 후기’페이지로 이동한다.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비로그인 시 로그인 페이지로 이동한다.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6" name="Google Shape;356;g1e01cf21c29_2_30"/>
          <p:cNvGrpSpPr/>
          <p:nvPr/>
        </p:nvGrpSpPr>
        <p:grpSpPr>
          <a:xfrm>
            <a:off x="7926851" y="464431"/>
            <a:ext cx="1800282" cy="942490"/>
            <a:chOff x="8005529" y="2434127"/>
            <a:chExt cx="1661850" cy="566400"/>
          </a:xfrm>
        </p:grpSpPr>
        <p:sp>
          <p:nvSpPr>
            <p:cNvPr id="357" name="Google Shape;357;g1e01cf21c29_2_30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1e01cf21c29_2_30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g1e01cf21c29_2_30"/>
            <p:cNvSpPr/>
            <p:nvPr/>
          </p:nvSpPr>
          <p:spPr>
            <a:xfrm>
              <a:off x="8025328" y="2731781"/>
              <a:ext cx="1397400" cy="1023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0" name="Google Shape;360;g1e01cf21c29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75" y="902096"/>
            <a:ext cx="7471287" cy="505380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e01cf21c29_2_30"/>
          <p:cNvSpPr txBox="1"/>
          <p:nvPr/>
        </p:nvSpPr>
        <p:spPr>
          <a:xfrm>
            <a:off x="139375" y="464425"/>
            <a:ext cx="2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펫 병원 후기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e01cf21c29_2_30"/>
          <p:cNvSpPr/>
          <p:nvPr/>
        </p:nvSpPr>
        <p:spPr>
          <a:xfrm>
            <a:off x="601917" y="28008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 1	</a:t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978865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메인화면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640063" y="5242555"/>
            <a:ext cx="847858" cy="780785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5607599" y="212161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5268797" y="1965116"/>
            <a:ext cx="847858" cy="780785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5607600" y="102832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로그인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5268797" y="871828"/>
            <a:ext cx="847858" cy="780785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978865" y="4295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헤더/GNB/푸터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640063" y="4138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978865" y="1028325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화면배치(레이아웃)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640063" y="871827"/>
            <a:ext cx="847858" cy="780785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978866" y="212161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공통(폰트,색상정의)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640063" y="1965117"/>
            <a:ext cx="847858" cy="780785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978866" y="314823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구조도(사이트맵)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640063" y="2991739"/>
            <a:ext cx="847858" cy="780785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5607599" y="32148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동물병원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5268797" y="30583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5607599" y="4308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게시판(전체목록)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5268797" y="4151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5607599" y="54016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게시판(병원 후기)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5268797" y="52451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01cf21c29_2_41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g1e01cf21c29_2_41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펫 커뮤니티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‘추억 엿보기’ 버튼 클릭 및 배경 영역 클릭 시 ‘펫 커뮤니티’ 페이지로 이동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9" name="Google Shape;369;g1e01cf21c29_2_41"/>
          <p:cNvGrpSpPr/>
          <p:nvPr/>
        </p:nvGrpSpPr>
        <p:grpSpPr>
          <a:xfrm>
            <a:off x="7926851" y="464431"/>
            <a:ext cx="1800282" cy="942490"/>
            <a:chOff x="8005529" y="2434127"/>
            <a:chExt cx="1661850" cy="566400"/>
          </a:xfrm>
        </p:grpSpPr>
        <p:sp>
          <p:nvSpPr>
            <p:cNvPr id="370" name="Google Shape;370;g1e01cf21c29_2_41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1e01cf21c29_2_41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g1e01cf21c29_2_41"/>
            <p:cNvSpPr/>
            <p:nvPr/>
          </p:nvSpPr>
          <p:spPr>
            <a:xfrm>
              <a:off x="8025328" y="2816704"/>
              <a:ext cx="1397400" cy="1194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73" name="Google Shape;373;g1e01cf21c29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00" y="915808"/>
            <a:ext cx="7471287" cy="5342685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4" name="Google Shape;374;g1e01cf21c29_2_41"/>
          <p:cNvSpPr txBox="1"/>
          <p:nvPr/>
        </p:nvSpPr>
        <p:spPr>
          <a:xfrm>
            <a:off x="129200" y="464425"/>
            <a:ext cx="2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펫 커뮤니티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e01cf21c29_2_41"/>
          <p:cNvSpPr/>
          <p:nvPr/>
        </p:nvSpPr>
        <p:spPr>
          <a:xfrm>
            <a:off x="823925" y="3252800"/>
            <a:ext cx="1181100" cy="26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추억 엿보기</a:t>
            </a:r>
            <a:endParaRPr b="1" i="0" sz="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1e01cf21c29_2_41"/>
          <p:cNvSpPr/>
          <p:nvPr/>
        </p:nvSpPr>
        <p:spPr>
          <a:xfrm>
            <a:off x="547392" y="32667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738534a97_0_72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382" name="Google Shape;382;g1d738534a97_0_72"/>
          <p:cNvSpPr/>
          <p:nvPr/>
        </p:nvSpPr>
        <p:spPr>
          <a:xfrm>
            <a:off x="978865" y="5399053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메인화면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d738534a97_0_72"/>
          <p:cNvSpPr/>
          <p:nvPr/>
        </p:nvSpPr>
        <p:spPr>
          <a:xfrm>
            <a:off x="640063" y="5242555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d738534a97_0_72"/>
          <p:cNvSpPr/>
          <p:nvPr/>
        </p:nvSpPr>
        <p:spPr>
          <a:xfrm>
            <a:off x="5607599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1d738534a97_0_72"/>
          <p:cNvSpPr/>
          <p:nvPr/>
        </p:nvSpPr>
        <p:spPr>
          <a:xfrm>
            <a:off x="5268797" y="1965116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d738534a97_0_72"/>
          <p:cNvSpPr/>
          <p:nvPr/>
        </p:nvSpPr>
        <p:spPr>
          <a:xfrm>
            <a:off x="5607600" y="1028325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로그인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1d738534a97_0_72"/>
          <p:cNvSpPr/>
          <p:nvPr/>
        </p:nvSpPr>
        <p:spPr>
          <a:xfrm>
            <a:off x="5268797" y="871828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1d738534a97_0_72"/>
          <p:cNvSpPr/>
          <p:nvPr/>
        </p:nvSpPr>
        <p:spPr>
          <a:xfrm>
            <a:off x="978865" y="421592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헤더/GNB/푸터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1d738534a97_0_72"/>
          <p:cNvSpPr/>
          <p:nvPr/>
        </p:nvSpPr>
        <p:spPr>
          <a:xfrm>
            <a:off x="640063" y="40594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d738534a97_0_72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화면배치(레이아웃)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1d738534a97_0_72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d738534a97_0_72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공통(폰트,색상 정의)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d738534a97_0_72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1d738534a97_0_72"/>
          <p:cNvSpPr/>
          <p:nvPr/>
        </p:nvSpPr>
        <p:spPr>
          <a:xfrm>
            <a:off x="978866" y="314823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구조도(사이트맵)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d738534a97_0_72"/>
          <p:cNvSpPr/>
          <p:nvPr/>
        </p:nvSpPr>
        <p:spPr>
          <a:xfrm>
            <a:off x="640063" y="29917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1d738534a97_0_72"/>
          <p:cNvSpPr/>
          <p:nvPr/>
        </p:nvSpPr>
        <p:spPr>
          <a:xfrm>
            <a:off x="5607599" y="32148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동물병원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1d738534a97_0_72"/>
          <p:cNvSpPr/>
          <p:nvPr/>
        </p:nvSpPr>
        <p:spPr>
          <a:xfrm>
            <a:off x="5268797" y="30583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1d738534a97_0_72"/>
          <p:cNvSpPr/>
          <p:nvPr/>
        </p:nvSpPr>
        <p:spPr>
          <a:xfrm>
            <a:off x="5607599" y="4308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게시판(전체목록)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1d738534a97_0_72"/>
          <p:cNvSpPr/>
          <p:nvPr/>
        </p:nvSpPr>
        <p:spPr>
          <a:xfrm>
            <a:off x="5268797" y="4151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d738534a97_0_72"/>
          <p:cNvSpPr/>
          <p:nvPr/>
        </p:nvSpPr>
        <p:spPr>
          <a:xfrm>
            <a:off x="5607599" y="54016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게시판(병원 후기)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d738534a97_0_72"/>
          <p:cNvSpPr/>
          <p:nvPr/>
        </p:nvSpPr>
        <p:spPr>
          <a:xfrm>
            <a:off x="5268797" y="52451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273" y="512666"/>
            <a:ext cx="6580651" cy="61489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407" name="Google Shape;407;p17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&gt; 로그인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8" name="Google Shape;408;p17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로그인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아이디/비밀번호 기입 후 [로그인] 버튼 클릭 시 메인화면 페이지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아이디/비밀번호 찾기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[아이디/비밀번호 찾기] 페이지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SNS로그인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카카오톡, Google, 네이버 계정으로  자동로그인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*SNS api를 연동하여 간편 로그인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17"/>
          <p:cNvSpPr/>
          <p:nvPr/>
        </p:nvSpPr>
        <p:spPr>
          <a:xfrm>
            <a:off x="4409017" y="4287511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7"/>
          <p:cNvSpPr/>
          <p:nvPr/>
        </p:nvSpPr>
        <p:spPr>
          <a:xfrm>
            <a:off x="4913317" y="39183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7"/>
          <p:cNvSpPr/>
          <p:nvPr/>
        </p:nvSpPr>
        <p:spPr>
          <a:xfrm>
            <a:off x="4637923" y="5314180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e656dfb11c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273" y="512666"/>
            <a:ext cx="6580651" cy="6148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417" name="Google Shape;417;g1e656dfb11c_0_67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&gt; 로그인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8" name="Google Shape;418;g1e656dfb11c_0_67"/>
          <p:cNvSpPr/>
          <p:nvPr/>
        </p:nvSpPr>
        <p:spPr>
          <a:xfrm>
            <a:off x="7769542" y="316245"/>
            <a:ext cx="21366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로그인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아이디, 비밀번호를 입력하지 않을 경우 안내문구를 붉게 표시한다.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g1e656dfb11c_0_67"/>
          <p:cNvSpPr/>
          <p:nvPr/>
        </p:nvSpPr>
        <p:spPr>
          <a:xfrm>
            <a:off x="4385892" y="3917436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1e656dfb11c_0_67"/>
          <p:cNvSpPr/>
          <p:nvPr/>
        </p:nvSpPr>
        <p:spPr>
          <a:xfrm>
            <a:off x="4684417" y="35945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e656dfb11c_0_67"/>
          <p:cNvSpPr/>
          <p:nvPr/>
        </p:nvSpPr>
        <p:spPr>
          <a:xfrm>
            <a:off x="4455523" y="4724380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g1e656dfb11c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96" y="1236776"/>
            <a:ext cx="3315479" cy="495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423" name="Google Shape;423;g1e656dfb11c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9550" y="1236775"/>
            <a:ext cx="3562720" cy="497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424" name="Google Shape;424;g1e656dfb11c_0_67"/>
          <p:cNvSpPr/>
          <p:nvPr/>
        </p:nvSpPr>
        <p:spPr>
          <a:xfrm>
            <a:off x="3419917" y="26139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1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g1e656dfb11c_0_67"/>
          <p:cNvCxnSpPr>
            <a:stCxn id="424" idx="6"/>
          </p:cNvCxnSpPr>
          <p:nvPr/>
        </p:nvCxnSpPr>
        <p:spPr>
          <a:xfrm>
            <a:off x="3648817" y="2730908"/>
            <a:ext cx="501600" cy="4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6" name="Google Shape;426;g1e656dfb11c_0_67"/>
          <p:cNvCxnSpPr>
            <a:stCxn id="424" idx="6"/>
          </p:cNvCxnSpPr>
          <p:nvPr/>
        </p:nvCxnSpPr>
        <p:spPr>
          <a:xfrm flipH="1" rot="10800000">
            <a:off x="3648817" y="2311208"/>
            <a:ext cx="483000" cy="4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01cf21c29_2_119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&gt; 로그인 &gt; 아이디찾기1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g1e01cf21c29_2_119"/>
          <p:cNvSpPr/>
          <p:nvPr/>
        </p:nvSpPr>
        <p:spPr>
          <a:xfrm>
            <a:off x="7769542" y="316245"/>
            <a:ext cx="21366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아이디 찾기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아이디를 찾기위해 이메일 인증 입력을 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3" name="Google Shape;433;g1e01cf21c29_2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00" y="482400"/>
            <a:ext cx="6711460" cy="623696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e01cf21c29_2_119"/>
          <p:cNvSpPr/>
          <p:nvPr/>
        </p:nvSpPr>
        <p:spPr>
          <a:xfrm>
            <a:off x="2552892" y="31101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01cf21c29_2_13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&gt; 로그인 &gt; 아이디찾기1-2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0" name="Google Shape;440;g1e01cf21c29_2_130"/>
          <p:cNvSpPr/>
          <p:nvPr/>
        </p:nvSpPr>
        <p:spPr>
          <a:xfrm>
            <a:off x="7769542" y="316245"/>
            <a:ext cx="21366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중복확인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이메일 확인이 완료되면 아이디를 안내한다.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1" name="Google Shape;441;g1e01cf21c29_2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75" y="483500"/>
            <a:ext cx="6711449" cy="620729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e01cf21c29_2_130"/>
          <p:cNvSpPr/>
          <p:nvPr/>
        </p:nvSpPr>
        <p:spPr>
          <a:xfrm>
            <a:off x="2255167" y="16511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e01cf21c29_2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00" y="483500"/>
            <a:ext cx="6711451" cy="620651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e01cf21c29_2_137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&gt; 로그인 &gt; 아이디찾기1-3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g1e01cf21c29_2_137"/>
          <p:cNvSpPr/>
          <p:nvPr/>
        </p:nvSpPr>
        <p:spPr>
          <a:xfrm>
            <a:off x="7769542" y="316245"/>
            <a:ext cx="21366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로그인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아이디/비밀번호 기입 후 [로그인] 버튼 클릭 시 메인화면 페이지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아이디/비밀번호 찾기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[아이디/비밀번호 찾기] 페이지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g1e01cf21c29_2_137"/>
          <p:cNvSpPr/>
          <p:nvPr/>
        </p:nvSpPr>
        <p:spPr>
          <a:xfrm>
            <a:off x="5095517" y="51829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1e01cf21c29_2_137"/>
          <p:cNvSpPr/>
          <p:nvPr/>
        </p:nvSpPr>
        <p:spPr>
          <a:xfrm>
            <a:off x="5095517" y="47934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01cf21c29_2_144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&gt; 로그인 &gt; 비밀번호찾기1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g1e01cf21c29_2_144"/>
          <p:cNvSpPr/>
          <p:nvPr/>
        </p:nvSpPr>
        <p:spPr>
          <a:xfrm>
            <a:off x="7769542" y="316245"/>
            <a:ext cx="21366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비밀번호찾기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 입력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회원가입 시 작성한 이메일 입력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인증확인 버튼 선택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*기입한 메일주소로 받은 인증번호를 전달한다.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인증번호 입력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비밀번호찾기 버튼 클릭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8" name="Google Shape;458;g1e01cf21c29_2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75" y="483500"/>
            <a:ext cx="6633797" cy="6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1e01cf21c29_2_144"/>
          <p:cNvSpPr/>
          <p:nvPr/>
        </p:nvSpPr>
        <p:spPr>
          <a:xfrm>
            <a:off x="2339242" y="17445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1e01cf21c29_2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75" y="483500"/>
            <a:ext cx="6633799" cy="615511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e01cf21c29_2_151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&gt; 로그인 &gt; 비밀번호찾기2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6" name="Google Shape;466;g1e01cf21c29_2_151"/>
          <p:cNvSpPr/>
          <p:nvPr/>
        </p:nvSpPr>
        <p:spPr>
          <a:xfrm>
            <a:off x="7769542" y="316245"/>
            <a:ext cx="21366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비밀번호 찾기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인증완료시에 안내를 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g1e01cf21c29_2_151"/>
          <p:cNvSpPr/>
          <p:nvPr/>
        </p:nvSpPr>
        <p:spPr>
          <a:xfrm>
            <a:off x="2466142" y="21125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738534a97_0_90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473" name="Google Shape;473;g1d738534a97_0_90"/>
          <p:cNvSpPr/>
          <p:nvPr/>
        </p:nvSpPr>
        <p:spPr>
          <a:xfrm>
            <a:off x="978865" y="5399053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메인화면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1d738534a97_0_90"/>
          <p:cNvSpPr/>
          <p:nvPr/>
        </p:nvSpPr>
        <p:spPr>
          <a:xfrm>
            <a:off x="640063" y="5242555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d738534a97_0_90"/>
          <p:cNvSpPr/>
          <p:nvPr/>
        </p:nvSpPr>
        <p:spPr>
          <a:xfrm>
            <a:off x="5607599" y="2121614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1d738534a97_0_90"/>
          <p:cNvSpPr/>
          <p:nvPr/>
        </p:nvSpPr>
        <p:spPr>
          <a:xfrm>
            <a:off x="5268797" y="1965116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1d738534a97_0_90"/>
          <p:cNvSpPr/>
          <p:nvPr/>
        </p:nvSpPr>
        <p:spPr>
          <a:xfrm>
            <a:off x="5607600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로그인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1d738534a97_0_90"/>
          <p:cNvSpPr/>
          <p:nvPr/>
        </p:nvSpPr>
        <p:spPr>
          <a:xfrm>
            <a:off x="5268797" y="8718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1d738534a97_0_90"/>
          <p:cNvSpPr/>
          <p:nvPr/>
        </p:nvSpPr>
        <p:spPr>
          <a:xfrm>
            <a:off x="978865" y="421592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헤더/GNB/푸터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1d738534a97_0_90"/>
          <p:cNvSpPr/>
          <p:nvPr/>
        </p:nvSpPr>
        <p:spPr>
          <a:xfrm>
            <a:off x="640063" y="40594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1d738534a97_0_90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화면배치(레이아웃)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d738534a97_0_90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d738534a97_0_90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공통(폰트,색상 정의)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d738534a97_0_90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d738534a97_0_90"/>
          <p:cNvSpPr/>
          <p:nvPr/>
        </p:nvSpPr>
        <p:spPr>
          <a:xfrm>
            <a:off x="978866" y="314823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구조도(사이트맵)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d738534a97_0_90"/>
          <p:cNvSpPr/>
          <p:nvPr/>
        </p:nvSpPr>
        <p:spPr>
          <a:xfrm>
            <a:off x="640063" y="29917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d738534a97_0_90"/>
          <p:cNvSpPr/>
          <p:nvPr/>
        </p:nvSpPr>
        <p:spPr>
          <a:xfrm>
            <a:off x="5607599" y="32148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동물병원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d738534a97_0_90"/>
          <p:cNvSpPr/>
          <p:nvPr/>
        </p:nvSpPr>
        <p:spPr>
          <a:xfrm>
            <a:off x="5268797" y="30583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d738534a97_0_90"/>
          <p:cNvSpPr/>
          <p:nvPr/>
        </p:nvSpPr>
        <p:spPr>
          <a:xfrm>
            <a:off x="5607599" y="4308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게시판(전체목록)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1d738534a97_0_90"/>
          <p:cNvSpPr/>
          <p:nvPr/>
        </p:nvSpPr>
        <p:spPr>
          <a:xfrm>
            <a:off x="5268797" y="4151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1d738534a97_0_90"/>
          <p:cNvSpPr/>
          <p:nvPr/>
        </p:nvSpPr>
        <p:spPr>
          <a:xfrm>
            <a:off x="5607599" y="54016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게시판(병원 후기)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1d738534a97_0_90"/>
          <p:cNvSpPr/>
          <p:nvPr/>
        </p:nvSpPr>
        <p:spPr>
          <a:xfrm>
            <a:off x="5268797" y="52451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01cf21c29_6_0"/>
          <p:cNvSpPr/>
          <p:nvPr/>
        </p:nvSpPr>
        <p:spPr>
          <a:xfrm>
            <a:off x="978865" y="320445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마이페이지(일반회원)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1e01cf21c29_6_0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 2	</a:t>
            </a:r>
            <a:endParaRPr/>
          </a:p>
        </p:txBody>
      </p:sp>
      <p:sp>
        <p:nvSpPr>
          <p:cNvPr id="94" name="Google Shape;94;g1e01cf21c29_6_0"/>
          <p:cNvSpPr/>
          <p:nvPr/>
        </p:nvSpPr>
        <p:spPr>
          <a:xfrm>
            <a:off x="978865" y="4291392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마이페이지(병원회원)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e01cf21c29_6_0"/>
          <p:cNvSpPr/>
          <p:nvPr/>
        </p:nvSpPr>
        <p:spPr>
          <a:xfrm>
            <a:off x="640063" y="4134894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1e01cf21c29_6_0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게시판(커뮤니티)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1e01cf21c29_6_0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e01cf21c29_6_0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게시판(반려동물 가이드)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1e01cf21c29_6_0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1e01cf21c29_6_0"/>
          <p:cNvSpPr/>
          <p:nvPr/>
        </p:nvSpPr>
        <p:spPr>
          <a:xfrm>
            <a:off x="640063" y="30679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9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회원가입 &gt; 일반회원(일반/SNS), 병원회원 구분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8" name="Google Shape;498;p19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회원가입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비회원이 회원가입을 원할 시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79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º 펫오너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79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º 펫오너 SNS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79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º 펫병원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구분하여 가입 할 수 있다.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9" name="Google Shape;4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25" y="818775"/>
            <a:ext cx="6667975" cy="5553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00" name="Google Shape;500;p19"/>
          <p:cNvSpPr/>
          <p:nvPr/>
        </p:nvSpPr>
        <p:spPr>
          <a:xfrm>
            <a:off x="956017" y="13140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e656dfb11c_0_97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회원가입 &gt; 일반회원(SNS)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6" name="Google Shape;506;g1e656dfb11c_0_97"/>
          <p:cNvSpPr/>
          <p:nvPr/>
        </p:nvSpPr>
        <p:spPr>
          <a:xfrm>
            <a:off x="7759854" y="3162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SNS회원가입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일반회원(펫오너)이 SNS으로 가입할 경우 API로 정보를 가져와 간편가입이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닉네임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닉네임은 영문자, 숫자, 한글 조합으로 10글자 이하로 제한된다.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닉네임 입력 후 커서가 다른곳으로 이동하면 기존 회원DB와의 대조를 통해 중복검사를 진행한다.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펫오너로 가입 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닉네임 정보가 확인되면 등록하기를 통해 회원가입이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회원가입 완료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일반회원SNS 회원가입 완료시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 로그인 후 </a:t>
            </a: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홈화면으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이동하는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안내 팝업창을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7" name="Google Shape;507;g1e656dfb11c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25" y="955038"/>
            <a:ext cx="6667974" cy="494791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508" name="Google Shape;508;g1e656dfb11c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725" y="3767500"/>
            <a:ext cx="2197575" cy="28707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09" name="Google Shape;509;g1e656dfb11c_0_97"/>
          <p:cNvSpPr/>
          <p:nvPr/>
        </p:nvSpPr>
        <p:spPr>
          <a:xfrm>
            <a:off x="956017" y="13140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e656dfb11c_0_97"/>
          <p:cNvSpPr/>
          <p:nvPr/>
        </p:nvSpPr>
        <p:spPr>
          <a:xfrm>
            <a:off x="2861017" y="32667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1e656dfb11c_0_97"/>
          <p:cNvSpPr/>
          <p:nvPr/>
        </p:nvSpPr>
        <p:spPr>
          <a:xfrm>
            <a:off x="2937217" y="44859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1e656dfb11c_0_97"/>
          <p:cNvSpPr/>
          <p:nvPr/>
        </p:nvSpPr>
        <p:spPr>
          <a:xfrm>
            <a:off x="5223217" y="36381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656dfb11c_0_81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일반회원 가입 &gt; 정보 입력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8" name="Google Shape;518;g1e656dfb11c_0_81"/>
          <p:cNvSpPr/>
          <p:nvPr/>
        </p:nvSpPr>
        <p:spPr>
          <a:xfrm>
            <a:off x="7759854" y="3162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약관동의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이용약관과 정보제공에 동의해야 회원가입을 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닉네임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닉네임은 영문자, 숫자, 한글 조합으로 10글자 이하로 제한된다.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닉네임 입력 후 커서가 다른곳으로 이동하면 기존 회원DB와의 대조를 통해 중복검사를 진행한다.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아이디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아이디는 영문자, 숫자조합으로 15글자 이하로 제한한다.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 입력 후 커서가 다른탭으로 이동하면 기존 회원DB와의 대조를 통해 중복검사를 진행한다.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비밀번호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비밀번호는 대소문자구분 영문자, 숫자조합으로 8글자 이상~15글자 이하로 제한한다.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작성되는 비밀번호는 Password 처리를 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비밀번호 확인란에 한번 더 입력한다.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이메일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본인인증을 위하여 인증 받을 이메일을 입력한다.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이메일 형식이어야 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이메일 입력 후 커서가 다른곳으로 이동하면 기존 회원DB와의 대조를 통해 중복검사를 진행한다.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 이메일 인증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입력한 이메일로 인증번호를 받아 본인인증을 진행한다.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[7] 등록 및 안내문구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모든 정보가 확인되면 등록하기를 통해 회원가입이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9" name="Google Shape;519;g1e656dfb11c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363" y="468646"/>
            <a:ext cx="3976580" cy="62369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0" name="Google Shape;520;g1e656dfb11c_0_81"/>
          <p:cNvSpPr/>
          <p:nvPr/>
        </p:nvSpPr>
        <p:spPr>
          <a:xfrm>
            <a:off x="2825542" y="2842936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1e656dfb11c_0_81"/>
          <p:cNvSpPr/>
          <p:nvPr/>
        </p:nvSpPr>
        <p:spPr>
          <a:xfrm>
            <a:off x="1956142" y="13147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1e656dfb11c_0_81"/>
          <p:cNvSpPr/>
          <p:nvPr/>
        </p:nvSpPr>
        <p:spPr>
          <a:xfrm>
            <a:off x="2825548" y="3429005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1e656dfb11c_0_81"/>
          <p:cNvSpPr/>
          <p:nvPr/>
        </p:nvSpPr>
        <p:spPr>
          <a:xfrm>
            <a:off x="2825548" y="3917755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1e656dfb11c_0_81"/>
          <p:cNvSpPr/>
          <p:nvPr/>
        </p:nvSpPr>
        <p:spPr>
          <a:xfrm>
            <a:off x="2825548" y="4892380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1e656dfb11c_0_81"/>
          <p:cNvSpPr/>
          <p:nvPr/>
        </p:nvSpPr>
        <p:spPr>
          <a:xfrm>
            <a:off x="4388798" y="5359555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1e656dfb11c_0_81"/>
          <p:cNvSpPr/>
          <p:nvPr/>
        </p:nvSpPr>
        <p:spPr>
          <a:xfrm>
            <a:off x="2825548" y="6214805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1e656dfb11c_0_81"/>
          <p:cNvSpPr txBox="1"/>
          <p:nvPr/>
        </p:nvSpPr>
        <p:spPr>
          <a:xfrm>
            <a:off x="3009900" y="3257550"/>
            <a:ext cx="1428600" cy="12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i="0" lang="ko-KR" sz="4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닉네임은 영문, 숫자 조합 10자 까지 가능합니다.</a:t>
            </a:r>
            <a:endParaRPr b="0" i="0" sz="4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656dfb11c_0_18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일반회원 가입 &gt; 정보 입력 안내 문구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" name="Google Shape;533;g1e656dfb11c_0_18"/>
          <p:cNvSpPr/>
          <p:nvPr/>
        </p:nvSpPr>
        <p:spPr>
          <a:xfrm>
            <a:off x="7759854" y="3162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닉네임 안내 문구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입력양식을 벗어나는 경우 기본 문구를 붉게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중복 : 기존회원과 닉네임이 중복일 경우 붉은 글씨로 `가입한 닉네임이 존재합니다` 를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아이디 안내 문구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입력양식을 벗어나는 경우 기본 문구를 붉게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중복 : 기존회원과 아이디가 중복일 경우 붉은 글씨로 `가입한 아이디가 존재합니다` 를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비밀번호 안내 문구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입력양식을 벗어나는 경우 기본 문구를 붉게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비밀번호 확인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비밀번호 확인란에 입력한 비밀번호가 윗칸의 비밀번호와 다를경우 `비밀번호 확인` 문구를 붉게 출력한다.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이메일 안내 문구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중복 : 인증확인 버튼을 눌렀을때 기존회원과 이메일이 중복일 경우 붉은 글씨로 `가입한 이메일이 존재합니다’ 를 출력한다.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4" name="Google Shape;534;g1e656dfb11c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163" y="468646"/>
            <a:ext cx="3976580" cy="6236952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e656dfb11c_0_18"/>
          <p:cNvSpPr/>
          <p:nvPr/>
        </p:nvSpPr>
        <p:spPr>
          <a:xfrm>
            <a:off x="2825542" y="2842936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1e656dfb11c_0_18"/>
          <p:cNvSpPr/>
          <p:nvPr/>
        </p:nvSpPr>
        <p:spPr>
          <a:xfrm>
            <a:off x="2825548" y="3429005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1e656dfb11c_0_18"/>
          <p:cNvSpPr/>
          <p:nvPr/>
        </p:nvSpPr>
        <p:spPr>
          <a:xfrm>
            <a:off x="2825548" y="3917755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1e656dfb11c_0_18"/>
          <p:cNvSpPr/>
          <p:nvPr/>
        </p:nvSpPr>
        <p:spPr>
          <a:xfrm>
            <a:off x="2825548" y="4892380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1e656dfb11c_0_18"/>
          <p:cNvSpPr/>
          <p:nvPr/>
        </p:nvSpPr>
        <p:spPr>
          <a:xfrm>
            <a:off x="4388798" y="5359555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g1e656dfb11c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425" y="1355525"/>
            <a:ext cx="2215725" cy="5112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541" name="Google Shape;541;g1e656dfb11c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5163" y="1355547"/>
            <a:ext cx="2508657" cy="51125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542" name="Google Shape;542;g1e656dfb11c_0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7850" y="1355550"/>
            <a:ext cx="2393500" cy="511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43" name="Google Shape;543;g1e656dfb11c_0_18"/>
          <p:cNvSpPr txBox="1"/>
          <p:nvPr/>
        </p:nvSpPr>
        <p:spPr>
          <a:xfrm>
            <a:off x="5343525" y="2505075"/>
            <a:ext cx="1962000" cy="12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0" i="0" lang="ko-KR" sz="5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닉네임은 영문, 숫자 조합 10자 까지 가능합니다.</a:t>
            </a:r>
            <a:endParaRPr b="0" i="0" sz="5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1e656dfb11c_0_18"/>
          <p:cNvSpPr/>
          <p:nvPr/>
        </p:nvSpPr>
        <p:spPr>
          <a:xfrm>
            <a:off x="2643767" y="22112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e656dfb11c_0_18"/>
          <p:cNvSpPr/>
          <p:nvPr/>
        </p:nvSpPr>
        <p:spPr>
          <a:xfrm>
            <a:off x="2643767" y="51263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e656dfb11c_0_18"/>
          <p:cNvSpPr/>
          <p:nvPr/>
        </p:nvSpPr>
        <p:spPr>
          <a:xfrm>
            <a:off x="2643767" y="35257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e656dfb11c_0_18"/>
          <p:cNvSpPr/>
          <p:nvPr/>
        </p:nvSpPr>
        <p:spPr>
          <a:xfrm>
            <a:off x="2643767" y="2820146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e656dfb11c_0_18"/>
          <p:cNvSpPr/>
          <p:nvPr/>
        </p:nvSpPr>
        <p:spPr>
          <a:xfrm>
            <a:off x="2643767" y="43067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e656dfb11c_0_18"/>
          <p:cNvSpPr txBox="1"/>
          <p:nvPr/>
        </p:nvSpPr>
        <p:spPr>
          <a:xfrm>
            <a:off x="390525" y="2505075"/>
            <a:ext cx="1962000" cy="12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0" i="0" lang="ko-KR" sz="5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닉네임은 영문, 숫자 조합 10자 까지 가능합니다.</a:t>
            </a:r>
            <a:endParaRPr b="0" i="0" sz="5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e01cf21c29_2_99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일반회원 가입 &gt; 회원가입 완료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g1e01cf21c29_2_99"/>
          <p:cNvSpPr/>
          <p:nvPr/>
        </p:nvSpPr>
        <p:spPr>
          <a:xfrm>
            <a:off x="7759854" y="3162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회원가입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일반회원은 회원가입 완료시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 로그인 후 동물등록 및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마이페이지로 이동하는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안내 팝업창을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6" name="Google Shape;556;g1e01cf21c29_2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5210" y="468664"/>
            <a:ext cx="4000043" cy="623695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e01cf21c29_2_99"/>
          <p:cNvSpPr/>
          <p:nvPr/>
        </p:nvSpPr>
        <p:spPr>
          <a:xfrm>
            <a:off x="2834417" y="15576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01cf21c29_2_106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병원회원 가입 &gt; 정보 입력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3" name="Google Shape;563;g1e01cf21c29_2_106"/>
          <p:cNvSpPr/>
          <p:nvPr/>
        </p:nvSpPr>
        <p:spPr>
          <a:xfrm>
            <a:off x="7759854" y="3162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병원회원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병원회원은 회원가입에서 병원회원 버튼을 클릭하여 회원가입 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회원가입 과정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일반회원 회원가입과정에서 닉네임 입력 부분만 제외하고 동일하다.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4" name="Google Shape;564;g1e01cf21c29_2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350" y="411521"/>
            <a:ext cx="4248698" cy="623696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5" name="Google Shape;565;g1e01cf21c29_2_106"/>
          <p:cNvSpPr/>
          <p:nvPr/>
        </p:nvSpPr>
        <p:spPr>
          <a:xfrm>
            <a:off x="4086767" y="25469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e01cf21c29_2_106"/>
          <p:cNvSpPr/>
          <p:nvPr/>
        </p:nvSpPr>
        <p:spPr>
          <a:xfrm>
            <a:off x="1667342" y="23630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656dfb11c_0_48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병원회원 가입 &gt; 정보 입력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2" name="Google Shape;572;g1e656dfb11c_0_48"/>
          <p:cNvSpPr/>
          <p:nvPr/>
        </p:nvSpPr>
        <p:spPr>
          <a:xfrm>
            <a:off x="7759854" y="3162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아이디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아이디는 영문자, 숫자조합으로 15글자 이하로 제한한다.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 입력 후 커서가 다른탭으로 이동하면 기존 회원DB와의 대조를 통해 중복검사를 진행한다.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비밀번호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비밀번호는 대소문자구분 영문자, 숫자조합으로 8글자 이상~20글자 이하로 제한한다.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작성되는 비밀번호는 Password 처리를 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비밀번호 확인란에 한번 더 입력한다.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이메일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본인인증을 위하여 인증 받을 이메일을 입력한다.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이메일 형식이어야 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이메일 입력 후 커서가 다른곳으로 이동하면 기존 회원DB와의 대조를 통해 중복검사를 진행한다.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이메일 인증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입력한 이메일로 인증번호를 받아 본인인증을 진행한다.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등록 및 안내문구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모든 정보가 확인되면 등록하기를 통해 회원가입이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양식에 맞지 않을경우 안내문구를 붉게 표시한다.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아이디, 이메일이 중복일 경우 안내문구로  `중복입니다’ 를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3" name="Google Shape;573;g1e656dfb11c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200" y="468671"/>
            <a:ext cx="3976580" cy="6236952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e656dfb11c_0_48"/>
          <p:cNvSpPr/>
          <p:nvPr/>
        </p:nvSpPr>
        <p:spPr>
          <a:xfrm>
            <a:off x="2825542" y="2842936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1e656dfb11c_0_48"/>
          <p:cNvSpPr/>
          <p:nvPr/>
        </p:nvSpPr>
        <p:spPr>
          <a:xfrm>
            <a:off x="2825548" y="3429005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1e656dfb11c_0_48"/>
          <p:cNvSpPr/>
          <p:nvPr/>
        </p:nvSpPr>
        <p:spPr>
          <a:xfrm>
            <a:off x="2825548" y="3917755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1e656dfb11c_0_48"/>
          <p:cNvSpPr/>
          <p:nvPr/>
        </p:nvSpPr>
        <p:spPr>
          <a:xfrm>
            <a:off x="2825548" y="4892380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1e656dfb11c_0_48"/>
          <p:cNvSpPr/>
          <p:nvPr/>
        </p:nvSpPr>
        <p:spPr>
          <a:xfrm>
            <a:off x="4388798" y="5359555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g1e656dfb11c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900" y="1355550"/>
            <a:ext cx="2273675" cy="511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580" name="Google Shape;580;g1e656dfb11c_0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9088" y="1355525"/>
            <a:ext cx="2595412" cy="5112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581" name="Google Shape;581;g1e656dfb11c_0_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7150" y="1355550"/>
            <a:ext cx="2332325" cy="511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82" name="Google Shape;582;g1e656dfb11c_0_48"/>
          <p:cNvSpPr/>
          <p:nvPr/>
        </p:nvSpPr>
        <p:spPr>
          <a:xfrm>
            <a:off x="190892" y="23494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1e656dfb11c_0_48"/>
          <p:cNvSpPr/>
          <p:nvPr/>
        </p:nvSpPr>
        <p:spPr>
          <a:xfrm>
            <a:off x="190892" y="30769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1e656dfb11c_0_48"/>
          <p:cNvSpPr/>
          <p:nvPr/>
        </p:nvSpPr>
        <p:spPr>
          <a:xfrm>
            <a:off x="190892" y="47938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1e656dfb11c_0_48"/>
          <p:cNvSpPr/>
          <p:nvPr/>
        </p:nvSpPr>
        <p:spPr>
          <a:xfrm>
            <a:off x="190892" y="56036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e656dfb11c_0_48"/>
          <p:cNvSpPr/>
          <p:nvPr/>
        </p:nvSpPr>
        <p:spPr>
          <a:xfrm>
            <a:off x="2105217" y="35906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" name="Google Shape;587;g1e656dfb11c_0_48"/>
          <p:cNvCxnSpPr>
            <a:stCxn id="586" idx="7"/>
          </p:cNvCxnSpPr>
          <p:nvPr/>
        </p:nvCxnSpPr>
        <p:spPr>
          <a:xfrm flipH="1" rot="10800000">
            <a:off x="2300595" y="2772902"/>
            <a:ext cx="482100" cy="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8" name="Google Shape;588;g1e656dfb11c_0_48"/>
          <p:cNvCxnSpPr>
            <a:stCxn id="586" idx="6"/>
          </p:cNvCxnSpPr>
          <p:nvPr/>
        </p:nvCxnSpPr>
        <p:spPr>
          <a:xfrm flipH="1" rot="10800000">
            <a:off x="2334117" y="3581933"/>
            <a:ext cx="468300" cy="1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9" name="Google Shape;589;g1e656dfb11c_0_48"/>
          <p:cNvCxnSpPr>
            <a:stCxn id="586" idx="5"/>
          </p:cNvCxnSpPr>
          <p:nvPr/>
        </p:nvCxnSpPr>
        <p:spPr>
          <a:xfrm>
            <a:off x="2300595" y="3790364"/>
            <a:ext cx="501900" cy="13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0" name="Google Shape;590;g1e656dfb11c_0_48"/>
          <p:cNvSpPr txBox="1"/>
          <p:nvPr/>
        </p:nvSpPr>
        <p:spPr>
          <a:xfrm>
            <a:off x="2784768" y="2651638"/>
            <a:ext cx="1962000" cy="31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-KR" sz="6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* 가입한 아이디가 존재합니다.</a:t>
            </a:r>
            <a:endParaRPr b="1" i="0" sz="600" u="none" cap="none" strike="noStrike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-KR" sz="6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* 아이디는 영문, 숫자 조합 15자까지 가능합니다.</a:t>
            </a:r>
            <a:endParaRPr b="1" i="0" sz="600" u="none" cap="none" strike="noStrike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1e656dfb11c_0_48"/>
          <p:cNvSpPr txBox="1"/>
          <p:nvPr/>
        </p:nvSpPr>
        <p:spPr>
          <a:xfrm>
            <a:off x="2790675" y="3392650"/>
            <a:ext cx="1962000" cy="27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ko-KR" sz="600" u="none" cap="none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* 비밀번호는 영문 대소문자구분, 숫자 조합8글자 이상 15자까지 가능합니다.</a:t>
            </a:r>
            <a:endParaRPr b="1" i="0" sz="600" u="none" cap="none" strike="noStrike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e01cf21c29_2_112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병원회원 가입 &gt; 회원가입 완료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7" name="Google Shape;597;g1e01cf21c29_2_112"/>
          <p:cNvSpPr/>
          <p:nvPr/>
        </p:nvSpPr>
        <p:spPr>
          <a:xfrm>
            <a:off x="7759854" y="3162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병원회원가입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병원 회원은 회원가입 완료시 자동 로그인 후 병원등록 및 마이페이지로 이동하는 안내 팝업창을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8" name="Google Shape;598;g1e01cf21c29_2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2475" y="468671"/>
            <a:ext cx="4222510" cy="6236967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e01cf21c29_2_112"/>
          <p:cNvSpPr/>
          <p:nvPr/>
        </p:nvSpPr>
        <p:spPr>
          <a:xfrm>
            <a:off x="2993242" y="16791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1e01cf21c29_2_112"/>
          <p:cNvSpPr/>
          <p:nvPr/>
        </p:nvSpPr>
        <p:spPr>
          <a:xfrm>
            <a:off x="3367367" y="3972592"/>
            <a:ext cx="1481100" cy="1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둘러보기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e01cf21c29_5_0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606" name="Google Shape;606;g1e01cf21c29_5_0"/>
          <p:cNvSpPr/>
          <p:nvPr/>
        </p:nvSpPr>
        <p:spPr>
          <a:xfrm>
            <a:off x="978865" y="5399053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메인화면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1e01cf21c29_5_0"/>
          <p:cNvSpPr/>
          <p:nvPr/>
        </p:nvSpPr>
        <p:spPr>
          <a:xfrm>
            <a:off x="640063" y="5242555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1e01cf21c29_5_0"/>
          <p:cNvSpPr/>
          <p:nvPr/>
        </p:nvSpPr>
        <p:spPr>
          <a:xfrm>
            <a:off x="5607599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1e01cf21c29_5_0"/>
          <p:cNvSpPr/>
          <p:nvPr/>
        </p:nvSpPr>
        <p:spPr>
          <a:xfrm>
            <a:off x="5268797" y="1965116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e01cf21c29_5_0"/>
          <p:cNvSpPr/>
          <p:nvPr/>
        </p:nvSpPr>
        <p:spPr>
          <a:xfrm>
            <a:off x="5607600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로그인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1e01cf21c29_5_0"/>
          <p:cNvSpPr/>
          <p:nvPr/>
        </p:nvSpPr>
        <p:spPr>
          <a:xfrm>
            <a:off x="5268797" y="8718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e01cf21c29_5_0"/>
          <p:cNvSpPr/>
          <p:nvPr/>
        </p:nvSpPr>
        <p:spPr>
          <a:xfrm>
            <a:off x="978865" y="4295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헤더/GNB/푸터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e01cf21c29_5_0"/>
          <p:cNvSpPr/>
          <p:nvPr/>
        </p:nvSpPr>
        <p:spPr>
          <a:xfrm>
            <a:off x="640063" y="4138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e01cf21c29_5_0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화면배치(레이아웃)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1e01cf21c29_5_0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e01cf21c29_5_0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공통(폰트,색상 정의)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1e01cf21c29_5_0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1e01cf21c29_5_0"/>
          <p:cNvSpPr/>
          <p:nvPr/>
        </p:nvSpPr>
        <p:spPr>
          <a:xfrm>
            <a:off x="978866" y="314823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구조도(사이트맵)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1e01cf21c29_5_0"/>
          <p:cNvSpPr/>
          <p:nvPr/>
        </p:nvSpPr>
        <p:spPr>
          <a:xfrm>
            <a:off x="640063" y="29917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1e01cf21c29_5_0"/>
          <p:cNvSpPr/>
          <p:nvPr/>
        </p:nvSpPr>
        <p:spPr>
          <a:xfrm>
            <a:off x="5607599" y="3214889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동물병원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1e01cf21c29_5_0"/>
          <p:cNvSpPr/>
          <p:nvPr/>
        </p:nvSpPr>
        <p:spPr>
          <a:xfrm>
            <a:off x="5268797" y="3058391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1e01cf21c29_5_0"/>
          <p:cNvSpPr/>
          <p:nvPr/>
        </p:nvSpPr>
        <p:spPr>
          <a:xfrm>
            <a:off x="5607599" y="4308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게시판(전체목록)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1e01cf21c29_5_0"/>
          <p:cNvSpPr/>
          <p:nvPr/>
        </p:nvSpPr>
        <p:spPr>
          <a:xfrm>
            <a:off x="5268797" y="4151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1e01cf21c29_5_0"/>
          <p:cNvSpPr/>
          <p:nvPr/>
        </p:nvSpPr>
        <p:spPr>
          <a:xfrm>
            <a:off x="5607599" y="54016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게시판(병원 후기)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1e01cf21c29_5_0"/>
          <p:cNvSpPr/>
          <p:nvPr/>
        </p:nvSpPr>
        <p:spPr>
          <a:xfrm>
            <a:off x="5268797" y="52451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1e656dfb11c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100" y="464150"/>
            <a:ext cx="5202969" cy="6236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1" name="Google Shape;631;g1e656dfb11c_0_10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동물병원 찾기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2" name="Google Shape;632;g1e656dfb11c_0_105"/>
          <p:cNvSpPr/>
          <p:nvPr/>
        </p:nvSpPr>
        <p:spPr>
          <a:xfrm>
            <a:off x="7766366" y="316247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주소 검색 탭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현재위치 및 선택한 지역 중심으로 동물 병원을 찾은 후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가능한 동물을 태그로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선택하여 검색 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(‘현재 위치로 설정’을 선택한 경우, 위치기반 api를 이용하여 사용 권한 여부를 전달 받는다.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* 위치기반 api 사용 허용을 하지 않는 경우 현재 위치로 검색 안됨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* 중복 선택 안됨)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품종태그 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지도는 확대가 가능하다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검색된 병원들이 아이콘으로 표시된다.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검색하기 버튼 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현재 위치를 선택하거나 지역선택, 품종을 선택한 후 ‘검색하기’를 클릭할 경우 해당하는 병원목록을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(* 위치, 지역을 선택하지 않는 경우 검색되지 않는다.)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검색 결과 탭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위치나 지역을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선택한 품종을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검색 결과 필터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거리순, 좋아요, 평점 기준으로 리스트를 확인할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3" name="Google Shape;633;g1e656dfb11c_0_105"/>
          <p:cNvGrpSpPr/>
          <p:nvPr/>
        </p:nvGrpSpPr>
        <p:grpSpPr>
          <a:xfrm>
            <a:off x="7884963" y="456432"/>
            <a:ext cx="1800282" cy="613581"/>
            <a:chOff x="8005529" y="2434127"/>
            <a:chExt cx="1661850" cy="566400"/>
          </a:xfrm>
        </p:grpSpPr>
        <p:sp>
          <p:nvSpPr>
            <p:cNvPr id="634" name="Google Shape;634;g1e656dfb11c_0_105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1e656dfb11c_0_105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g1e656dfb11c_0_105"/>
            <p:cNvSpPr/>
            <p:nvPr/>
          </p:nvSpPr>
          <p:spPr>
            <a:xfrm>
              <a:off x="8025335" y="2473561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7" name="Google Shape;637;g1e656dfb11c_0_105"/>
          <p:cNvSpPr/>
          <p:nvPr/>
        </p:nvSpPr>
        <p:spPr>
          <a:xfrm>
            <a:off x="1543467" y="15135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1e656dfb11c_0_105"/>
          <p:cNvSpPr/>
          <p:nvPr/>
        </p:nvSpPr>
        <p:spPr>
          <a:xfrm>
            <a:off x="1543467" y="19062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1e656dfb11c_0_105"/>
          <p:cNvSpPr/>
          <p:nvPr/>
        </p:nvSpPr>
        <p:spPr>
          <a:xfrm>
            <a:off x="5915092" y="15135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1e656dfb11c_0_105"/>
          <p:cNvSpPr/>
          <p:nvPr/>
        </p:nvSpPr>
        <p:spPr>
          <a:xfrm>
            <a:off x="1543467" y="54446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1e656dfb11c_0_105"/>
          <p:cNvSpPr/>
          <p:nvPr/>
        </p:nvSpPr>
        <p:spPr>
          <a:xfrm>
            <a:off x="5061242" y="54446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화면배치</a:t>
            </a:r>
            <a:endParaRPr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55" y="1551672"/>
            <a:ext cx="8366059" cy="437133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/>
          <p:nvPr/>
        </p:nvSpPr>
        <p:spPr>
          <a:xfrm>
            <a:off x="963827" y="1186249"/>
            <a:ext cx="914400" cy="3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모바일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3134497" y="1186249"/>
            <a:ext cx="914400" cy="3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태블릿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753201" y="1186248"/>
            <a:ext cx="914400" cy="3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데스크탑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e01cf21c29_0_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동물병원 찾기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g1e01cf21c29_0_0"/>
          <p:cNvSpPr/>
          <p:nvPr/>
        </p:nvSpPr>
        <p:spPr>
          <a:xfrm>
            <a:off x="7766366" y="316247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검색 결과 목록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검색 결과로 나온 병원 리스트를 5개씩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[1-1]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병원리스트가 5개 이상 출력 시, 페이지 넘버링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병원 정보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병원대표사진, 시군구 주소, 거리, 병원명, 선택한 품종 태그, 편의시설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태그를 보여준다.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병원정보 박스를 클릭할 경우, 해당 병원상세조회 페이지를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병원 즐겨찾기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하트 클릭 시 해당 병원 스크랩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8" name="Google Shape;648;g1e01cf21c2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800" y="464175"/>
            <a:ext cx="4095150" cy="623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49" name="Google Shape;649;g1e01cf21c29_0_0"/>
          <p:cNvGrpSpPr/>
          <p:nvPr/>
        </p:nvGrpSpPr>
        <p:grpSpPr>
          <a:xfrm>
            <a:off x="7884963" y="456432"/>
            <a:ext cx="1800282" cy="613581"/>
            <a:chOff x="8005529" y="2434127"/>
            <a:chExt cx="1661850" cy="566400"/>
          </a:xfrm>
        </p:grpSpPr>
        <p:sp>
          <p:nvSpPr>
            <p:cNvPr id="650" name="Google Shape;650;g1e01cf21c29_0_0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1e01cf21c29_0_0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2" name="Google Shape;652;g1e01cf21c29_0_0"/>
            <p:cNvSpPr/>
            <p:nvPr/>
          </p:nvSpPr>
          <p:spPr>
            <a:xfrm>
              <a:off x="8025335" y="2648927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53" name="Google Shape;653;g1e01cf21c29_0_0"/>
          <p:cNvSpPr/>
          <p:nvPr/>
        </p:nvSpPr>
        <p:spPr>
          <a:xfrm>
            <a:off x="1615267" y="8360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g1e01cf21c2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088" y="2502974"/>
            <a:ext cx="5380575" cy="171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55" name="Google Shape;655;g1e01cf21c29_0_0"/>
          <p:cNvSpPr/>
          <p:nvPr/>
        </p:nvSpPr>
        <p:spPr>
          <a:xfrm>
            <a:off x="3039825" y="6157950"/>
            <a:ext cx="3417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1e01cf21c29_0_0"/>
          <p:cNvSpPr/>
          <p:nvPr/>
        </p:nvSpPr>
        <p:spPr>
          <a:xfrm>
            <a:off x="992817" y="23531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g1e01cf21c29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87" y="616375"/>
            <a:ext cx="6021126" cy="5932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2" name="Google Shape;662;g1e01cf21c29_0_52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동물병원 찾기 &gt; 병원상세조회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3" name="Google Shape;663;g1e01cf21c29_0_52"/>
          <p:cNvSpPr/>
          <p:nvPr/>
        </p:nvSpPr>
        <p:spPr>
          <a:xfrm>
            <a:off x="7760991" y="316222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상세정보 출력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 상세정보 출력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지도 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선택한 동물병원의 위치가 표시된다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지도는 확대가 가능하다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병원 후기정보 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다음페이지에 계속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64" name="Google Shape;664;g1e01cf21c29_0_52"/>
          <p:cNvGrpSpPr/>
          <p:nvPr/>
        </p:nvGrpSpPr>
        <p:grpSpPr>
          <a:xfrm>
            <a:off x="7884962" y="456431"/>
            <a:ext cx="1800282" cy="613581"/>
            <a:chOff x="8005529" y="2434127"/>
            <a:chExt cx="1661850" cy="566400"/>
          </a:xfrm>
        </p:grpSpPr>
        <p:sp>
          <p:nvSpPr>
            <p:cNvPr id="665" name="Google Shape;665;g1e01cf21c29_0_52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1e01cf21c29_0_52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7" name="Google Shape;667;g1e01cf21c29_0_52"/>
            <p:cNvSpPr/>
            <p:nvPr/>
          </p:nvSpPr>
          <p:spPr>
            <a:xfrm>
              <a:off x="8025335" y="2822702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68" name="Google Shape;668;g1e01cf21c29_0_52"/>
          <p:cNvSpPr/>
          <p:nvPr/>
        </p:nvSpPr>
        <p:spPr>
          <a:xfrm>
            <a:off x="1261267" y="12867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e01cf21c29_0_52"/>
          <p:cNvSpPr/>
          <p:nvPr/>
        </p:nvSpPr>
        <p:spPr>
          <a:xfrm>
            <a:off x="1786867" y="17789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e01cf21c29_0_52"/>
          <p:cNvSpPr/>
          <p:nvPr/>
        </p:nvSpPr>
        <p:spPr>
          <a:xfrm>
            <a:off x="1261267" y="62007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720d65e6d_2_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동물병원 찾기 &gt; 병원상세조회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6" name="Google Shape;676;g1e720d65e6d_2_0"/>
          <p:cNvSpPr/>
          <p:nvPr/>
        </p:nvSpPr>
        <p:spPr>
          <a:xfrm>
            <a:off x="7760991" y="316222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병원 후기정보 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‘생생한 후기 더보기’ 클릭시 병원후기 페이지로 이동된다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비로그인시 로그인 페이지로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7" name="Google Shape;677;g1e720d65e6d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75" y="1286702"/>
            <a:ext cx="6021150" cy="441376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8" name="Google Shape;678;g1e720d65e6d_2_0"/>
          <p:cNvSpPr/>
          <p:nvPr/>
        </p:nvSpPr>
        <p:spPr>
          <a:xfrm>
            <a:off x="1274767" y="20427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9" name="Google Shape;679;g1e720d65e6d_2_0"/>
          <p:cNvGrpSpPr/>
          <p:nvPr/>
        </p:nvGrpSpPr>
        <p:grpSpPr>
          <a:xfrm>
            <a:off x="7933350" y="456582"/>
            <a:ext cx="1800282" cy="613581"/>
            <a:chOff x="8005529" y="2434127"/>
            <a:chExt cx="1661850" cy="566400"/>
          </a:xfrm>
        </p:grpSpPr>
        <p:sp>
          <p:nvSpPr>
            <p:cNvPr id="680" name="Google Shape;680;g1e720d65e6d_2_0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1e720d65e6d_2_0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g1e720d65e6d_2_0"/>
            <p:cNvSpPr/>
            <p:nvPr/>
          </p:nvSpPr>
          <p:spPr>
            <a:xfrm>
              <a:off x="8025335" y="2822702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e01cf21c29_5_24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688" name="Google Shape;688;g1e01cf21c29_5_24"/>
          <p:cNvSpPr/>
          <p:nvPr/>
        </p:nvSpPr>
        <p:spPr>
          <a:xfrm>
            <a:off x="978865" y="5399053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메인화면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1e01cf21c29_5_24"/>
          <p:cNvSpPr/>
          <p:nvPr/>
        </p:nvSpPr>
        <p:spPr>
          <a:xfrm>
            <a:off x="640063" y="5242555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1e01cf21c29_5_24"/>
          <p:cNvSpPr/>
          <p:nvPr/>
        </p:nvSpPr>
        <p:spPr>
          <a:xfrm>
            <a:off x="5607599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1e01cf21c29_5_24"/>
          <p:cNvSpPr/>
          <p:nvPr/>
        </p:nvSpPr>
        <p:spPr>
          <a:xfrm>
            <a:off x="5268797" y="1965116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1e01cf21c29_5_24"/>
          <p:cNvSpPr/>
          <p:nvPr/>
        </p:nvSpPr>
        <p:spPr>
          <a:xfrm>
            <a:off x="5607600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로그인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e01cf21c29_5_24"/>
          <p:cNvSpPr/>
          <p:nvPr/>
        </p:nvSpPr>
        <p:spPr>
          <a:xfrm>
            <a:off x="5268797" y="8718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1e01cf21c29_5_24"/>
          <p:cNvSpPr/>
          <p:nvPr/>
        </p:nvSpPr>
        <p:spPr>
          <a:xfrm>
            <a:off x="978865" y="4295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헤더/GNB/푸터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1e01cf21c29_5_24"/>
          <p:cNvSpPr/>
          <p:nvPr/>
        </p:nvSpPr>
        <p:spPr>
          <a:xfrm>
            <a:off x="640063" y="4138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1e01cf21c29_5_24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화면배치(레이아웃)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1e01cf21c29_5_24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1e01cf21c29_5_24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공통(폰트,색상 정의)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1e01cf21c29_5_24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1e01cf21c29_5_24"/>
          <p:cNvSpPr/>
          <p:nvPr/>
        </p:nvSpPr>
        <p:spPr>
          <a:xfrm>
            <a:off x="978866" y="314823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구조도(사이트맵)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1e01cf21c29_5_24"/>
          <p:cNvSpPr/>
          <p:nvPr/>
        </p:nvSpPr>
        <p:spPr>
          <a:xfrm>
            <a:off x="640063" y="29917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1e01cf21c29_5_24"/>
          <p:cNvSpPr/>
          <p:nvPr/>
        </p:nvSpPr>
        <p:spPr>
          <a:xfrm>
            <a:off x="5607599" y="32148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동물병원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1e01cf21c29_5_24"/>
          <p:cNvSpPr/>
          <p:nvPr/>
        </p:nvSpPr>
        <p:spPr>
          <a:xfrm>
            <a:off x="5268797" y="30583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1e01cf21c29_5_24"/>
          <p:cNvSpPr/>
          <p:nvPr/>
        </p:nvSpPr>
        <p:spPr>
          <a:xfrm>
            <a:off x="5607599" y="4308289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게시판(전체목록)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1e01cf21c29_5_24"/>
          <p:cNvSpPr/>
          <p:nvPr/>
        </p:nvSpPr>
        <p:spPr>
          <a:xfrm>
            <a:off x="5268797" y="4151791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1e01cf21c29_5_24"/>
          <p:cNvSpPr/>
          <p:nvPr/>
        </p:nvSpPr>
        <p:spPr>
          <a:xfrm>
            <a:off x="5607599" y="54016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게시판(병원 후기)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1e01cf21c29_5_24"/>
          <p:cNvSpPr/>
          <p:nvPr/>
        </p:nvSpPr>
        <p:spPr>
          <a:xfrm>
            <a:off x="5268797" y="52451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f777d64bbd_0_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게시판 &gt; 전체목록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14" name="Google Shape;714;g1f777d64bbd_0_0"/>
          <p:cNvPicPr preferRelativeResize="0"/>
          <p:nvPr/>
        </p:nvPicPr>
        <p:blipFill rotWithShape="1">
          <a:blip r:embed="rId4">
            <a:alphaModFix/>
          </a:blip>
          <a:srcRect b="0" l="0" r="22185" t="0"/>
          <a:stretch/>
        </p:blipFill>
        <p:spPr>
          <a:xfrm>
            <a:off x="330712" y="367300"/>
            <a:ext cx="7166588" cy="64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1f777d64bbd_0_0"/>
          <p:cNvSpPr txBox="1"/>
          <p:nvPr/>
        </p:nvSpPr>
        <p:spPr>
          <a:xfrm>
            <a:off x="7789375" y="367300"/>
            <a:ext cx="2065800" cy="5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게시판 선택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메뉴의 게시판 클릭시 동물병원 후기,  펫 가이드, 커뮤니티 중 선택하여 접속 가능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게시판 필터 선택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메뉴의 게시판 클릭시 동물병원 후기,  펫 가이드, 커뮤니티 중 선택하여 접속 가능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게시글 순서 선택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총점순, 최신순, 조회수 순서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 선택하여 볼 수 있다.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 상세조회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게시글 박스를 클릭하면 게시글을 상세조회 가능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</a:t>
            </a: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게시글 작성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글쓰기 아이콘을 클릭시 해당 게시글 작성 페이지로 이동(로그인시 가능)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-비회원은 자세히 및 글쓰기를 누를시 로그인 페이지로 접속한다.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 게시글 목록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게시글은 한페이지 당 6개 출력하고 하단 페이지 버튼으로 이동한다.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전체 목록에서는 게시판 종류 상관없이 출력한다.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e01cf21c29_5_48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721" name="Google Shape;721;g1e01cf21c29_5_48"/>
          <p:cNvSpPr/>
          <p:nvPr/>
        </p:nvSpPr>
        <p:spPr>
          <a:xfrm>
            <a:off x="978865" y="5399053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메인화면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1e01cf21c29_5_48"/>
          <p:cNvSpPr/>
          <p:nvPr/>
        </p:nvSpPr>
        <p:spPr>
          <a:xfrm>
            <a:off x="640063" y="5242555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1e01cf21c29_5_48"/>
          <p:cNvSpPr/>
          <p:nvPr/>
        </p:nvSpPr>
        <p:spPr>
          <a:xfrm>
            <a:off x="5607599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e01cf21c29_5_48"/>
          <p:cNvSpPr/>
          <p:nvPr/>
        </p:nvSpPr>
        <p:spPr>
          <a:xfrm>
            <a:off x="5268797" y="1965116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1e01cf21c29_5_48"/>
          <p:cNvSpPr/>
          <p:nvPr/>
        </p:nvSpPr>
        <p:spPr>
          <a:xfrm>
            <a:off x="5607600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로그인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1e01cf21c29_5_48"/>
          <p:cNvSpPr/>
          <p:nvPr/>
        </p:nvSpPr>
        <p:spPr>
          <a:xfrm>
            <a:off x="5268797" y="8718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1e01cf21c29_5_48"/>
          <p:cNvSpPr/>
          <p:nvPr/>
        </p:nvSpPr>
        <p:spPr>
          <a:xfrm>
            <a:off x="978865" y="4295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헤더/GNB/푸터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1e01cf21c29_5_48"/>
          <p:cNvSpPr/>
          <p:nvPr/>
        </p:nvSpPr>
        <p:spPr>
          <a:xfrm>
            <a:off x="640063" y="4138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1e01cf21c29_5_48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화면배치(레이아웃)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1e01cf21c29_5_48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1e01cf21c29_5_48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공통(폰트,색상 정의)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1e01cf21c29_5_48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e01cf21c29_5_48"/>
          <p:cNvSpPr/>
          <p:nvPr/>
        </p:nvSpPr>
        <p:spPr>
          <a:xfrm>
            <a:off x="978866" y="314823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구조도(사이트맵)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1e01cf21c29_5_48"/>
          <p:cNvSpPr/>
          <p:nvPr/>
        </p:nvSpPr>
        <p:spPr>
          <a:xfrm>
            <a:off x="640063" y="29917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1e01cf21c29_5_48"/>
          <p:cNvSpPr/>
          <p:nvPr/>
        </p:nvSpPr>
        <p:spPr>
          <a:xfrm>
            <a:off x="5607599" y="32148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동물병원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1e01cf21c29_5_48"/>
          <p:cNvSpPr/>
          <p:nvPr/>
        </p:nvSpPr>
        <p:spPr>
          <a:xfrm>
            <a:off x="5268797" y="30583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1e01cf21c29_5_48"/>
          <p:cNvSpPr/>
          <p:nvPr/>
        </p:nvSpPr>
        <p:spPr>
          <a:xfrm>
            <a:off x="5607599" y="4308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게시판(전체목록)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1e01cf21c29_5_48"/>
          <p:cNvSpPr/>
          <p:nvPr/>
        </p:nvSpPr>
        <p:spPr>
          <a:xfrm>
            <a:off x="5268797" y="4151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1e01cf21c29_5_48"/>
          <p:cNvSpPr/>
          <p:nvPr/>
        </p:nvSpPr>
        <p:spPr>
          <a:xfrm>
            <a:off x="5607599" y="5401689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게시판(병원 후기)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1e01cf21c29_5_48"/>
          <p:cNvSpPr/>
          <p:nvPr/>
        </p:nvSpPr>
        <p:spPr>
          <a:xfrm>
            <a:off x="5268797" y="5245191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f777d64bbd_0_2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동물병원 후기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6" name="Google Shape;746;g1f777d64bbd_0_25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병원 후기 목록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닉네임, 작성일, 병원 사진, 병원이름, 조회수, 동물태그, 좋아요 여부 내용일부를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무한스크롤 형태로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병원 후기 조회 순서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조회순, 최신순, 좋아요순으로 정렬가능하다.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병원 후기 게시글 검색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동물태그 선택으로 검색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병원 이름으로 검색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병원 후기 작성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하단의 작성 아이콘으로 병원 후기 작성으로 이동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병원 후기 좋아요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목록에서 하트 아이콘을 누르면 좋아요가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7" name="Google Shape;747;g1f777d64bbd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75" y="324088"/>
            <a:ext cx="7272325" cy="6526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8" name="Google Shape;748;g1f777d64bbd_0_25"/>
          <p:cNvGrpSpPr/>
          <p:nvPr/>
        </p:nvGrpSpPr>
        <p:grpSpPr>
          <a:xfrm>
            <a:off x="7884963" y="456432"/>
            <a:ext cx="1800282" cy="613581"/>
            <a:chOff x="8005529" y="2434127"/>
            <a:chExt cx="1661850" cy="566400"/>
          </a:xfrm>
        </p:grpSpPr>
        <p:sp>
          <p:nvSpPr>
            <p:cNvPr id="749" name="Google Shape;749;g1f777d64bbd_0_25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1f777d64bbd_0_25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1" name="Google Shape;751;g1f777d64bbd_0_25"/>
            <p:cNvSpPr/>
            <p:nvPr/>
          </p:nvSpPr>
          <p:spPr>
            <a:xfrm>
              <a:off x="8025335" y="2473561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g1e01cf21c29_5_6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1786" y="456425"/>
            <a:ext cx="4013328" cy="595655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1e01cf21c29_5_674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동물병원 후기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8" name="Google Shape;758;g1e01cf21c29_5_674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동물병원 후기 작성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동물병원 이름을 입력하여야 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영수증 첨부를 하여야 한다.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동물병원 후기 작성 선택 사항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공개 비공개 여부 선택이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동물 태그 선택이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별 갯수로 평점체크가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(미선택시 5개로 자동체크)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파일 첨부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영수증 첨부는 필수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(영수증, default 블러처리로 띄운다.</a:t>
            </a:r>
            <a:endParaRPr b="0" i="0" sz="975" u="none" cap="none" strike="noStrike">
              <a:solidFill>
                <a:srgbClr val="2E75B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영수증 api확인 필요)</a:t>
            </a:r>
            <a:endParaRPr b="0" i="0" sz="975" u="none" cap="none" strike="noStrike">
              <a:solidFill>
                <a:srgbClr val="2E75B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9" name="Google Shape;759;g1e01cf21c29_5_674"/>
          <p:cNvGrpSpPr/>
          <p:nvPr/>
        </p:nvGrpSpPr>
        <p:grpSpPr>
          <a:xfrm>
            <a:off x="7884962" y="456431"/>
            <a:ext cx="1800282" cy="613581"/>
            <a:chOff x="8005529" y="2434127"/>
            <a:chExt cx="1661850" cy="566400"/>
          </a:xfrm>
        </p:grpSpPr>
        <p:sp>
          <p:nvSpPr>
            <p:cNvPr id="760" name="Google Shape;760;g1e01cf21c29_5_674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1e01cf21c29_5_674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2" name="Google Shape;762;g1e01cf21c29_5_674"/>
            <p:cNvSpPr/>
            <p:nvPr/>
          </p:nvSpPr>
          <p:spPr>
            <a:xfrm>
              <a:off x="8025335" y="2648927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63" name="Google Shape;763;g1e01cf21c29_5_674"/>
          <p:cNvSpPr/>
          <p:nvPr/>
        </p:nvSpPr>
        <p:spPr>
          <a:xfrm>
            <a:off x="3350407" y="54525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1e01cf21c29_5_674"/>
          <p:cNvSpPr/>
          <p:nvPr/>
        </p:nvSpPr>
        <p:spPr>
          <a:xfrm>
            <a:off x="3584407" y="128150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1e01cf21c29_5_674"/>
          <p:cNvSpPr/>
          <p:nvPr/>
        </p:nvSpPr>
        <p:spPr>
          <a:xfrm>
            <a:off x="4201832" y="394197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1e01cf21c29_5_674"/>
          <p:cNvSpPr/>
          <p:nvPr/>
        </p:nvSpPr>
        <p:spPr>
          <a:xfrm>
            <a:off x="1989182" y="477932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1e01cf21c29_5_674"/>
          <p:cNvSpPr/>
          <p:nvPr/>
        </p:nvSpPr>
        <p:spPr>
          <a:xfrm>
            <a:off x="5227357" y="151550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e01cf21c29_5_697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동물병원 후기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3" name="Google Shape;773;g1e01cf21c29_5_697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동물병원 후기 상세조회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제목, 닉네임, 작성날짜, 조회수, 좋아요수, 본문내용, 댓글 상세조회가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동물병원 조회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-동물병원 이름, 병원 대표 사진, 총점, 후기 갯수를 제공한다.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-화살표 아이콘으로 동물병원 상세조회로 이동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신고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-게시글과 댓글 모두 신고가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-신고 횟수 3회 누적시 비공개 처리가 된다.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병원후기 좋아요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-하트 아이콘을 클릭시 좋아요가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[5]  게시글 목록, 수정, 삭제</a:t>
            </a:r>
            <a:endParaRPr b="1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자신이 작성한 게시글에 대해 수정 및 삭제를 하지 않고 목록으로 바로 갈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자신이 작성한 게시글에 대해 수정 및 삭제가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 댓글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댓글 작성, 수정, 삭제가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댓글에 대한 답글이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74" name="Google Shape;774;g1e01cf21c29_5_697"/>
          <p:cNvGrpSpPr/>
          <p:nvPr/>
        </p:nvGrpSpPr>
        <p:grpSpPr>
          <a:xfrm>
            <a:off x="7884962" y="456431"/>
            <a:ext cx="1800282" cy="613581"/>
            <a:chOff x="8005529" y="2434127"/>
            <a:chExt cx="1661850" cy="566400"/>
          </a:xfrm>
        </p:grpSpPr>
        <p:sp>
          <p:nvSpPr>
            <p:cNvPr id="775" name="Google Shape;775;g1e01cf21c29_5_697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1e01cf21c29_5_697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7" name="Google Shape;777;g1e01cf21c29_5_697"/>
            <p:cNvSpPr/>
            <p:nvPr/>
          </p:nvSpPr>
          <p:spPr>
            <a:xfrm>
              <a:off x="8045136" y="2809109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78" name="Google Shape;778;g1e01cf21c29_5_697"/>
          <p:cNvSpPr/>
          <p:nvPr/>
        </p:nvSpPr>
        <p:spPr>
          <a:xfrm>
            <a:off x="1519982" y="15323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g1e01cf21c29_5_697"/>
          <p:cNvGrpSpPr/>
          <p:nvPr/>
        </p:nvGrpSpPr>
        <p:grpSpPr>
          <a:xfrm>
            <a:off x="1753976" y="456405"/>
            <a:ext cx="3937699" cy="6236692"/>
            <a:chOff x="-7308750" y="456425"/>
            <a:chExt cx="3937699" cy="6465574"/>
          </a:xfrm>
        </p:grpSpPr>
        <p:pic>
          <p:nvPicPr>
            <p:cNvPr id="780" name="Google Shape;780;g1e01cf21c29_5_697"/>
            <p:cNvPicPr preferRelativeResize="0"/>
            <p:nvPr/>
          </p:nvPicPr>
          <p:blipFill rotWithShape="1">
            <a:blip r:embed="rId3">
              <a:alphaModFix/>
            </a:blip>
            <a:srcRect b="29338" l="0" r="0" t="0"/>
            <a:stretch/>
          </p:blipFill>
          <p:spPr>
            <a:xfrm>
              <a:off x="-7308750" y="456425"/>
              <a:ext cx="3937699" cy="440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g1e01cf21c29_5_697"/>
            <p:cNvPicPr preferRelativeResize="0"/>
            <p:nvPr/>
          </p:nvPicPr>
          <p:blipFill rotWithShape="1">
            <a:blip r:embed="rId3">
              <a:alphaModFix/>
            </a:blip>
            <a:srcRect b="0" l="0" r="0" t="66906"/>
            <a:stretch/>
          </p:blipFill>
          <p:spPr>
            <a:xfrm>
              <a:off x="-7308750" y="4857975"/>
              <a:ext cx="3937699" cy="2064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" name="Google Shape;782;g1e01cf21c29_5_697"/>
            <p:cNvSpPr/>
            <p:nvPr/>
          </p:nvSpPr>
          <p:spPr>
            <a:xfrm>
              <a:off x="-4141225" y="4877750"/>
              <a:ext cx="717000" cy="16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1e01cf21c29_5_697"/>
            <p:cNvSpPr/>
            <p:nvPr/>
          </p:nvSpPr>
          <p:spPr>
            <a:xfrm>
              <a:off x="-7263650" y="4650617"/>
              <a:ext cx="717000" cy="16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1e01cf21c29_5_697"/>
            <p:cNvSpPr/>
            <p:nvPr/>
          </p:nvSpPr>
          <p:spPr>
            <a:xfrm>
              <a:off x="-7225925" y="4645775"/>
              <a:ext cx="443400" cy="135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ko-KR" sz="7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목록</a:t>
              </a:r>
              <a:endParaRPr b="1" i="0" sz="7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85" name="Google Shape;785;g1e01cf21c29_5_697"/>
          <p:cNvSpPr/>
          <p:nvPr/>
        </p:nvSpPr>
        <p:spPr>
          <a:xfrm>
            <a:off x="1519982" y="200357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1e01cf21c29_5_697"/>
          <p:cNvSpPr/>
          <p:nvPr/>
        </p:nvSpPr>
        <p:spPr>
          <a:xfrm>
            <a:off x="1285982" y="445170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1e01cf21c29_5_697"/>
          <p:cNvSpPr/>
          <p:nvPr/>
        </p:nvSpPr>
        <p:spPr>
          <a:xfrm>
            <a:off x="1285982" y="514942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1e01cf21c29_5_697"/>
          <p:cNvSpPr/>
          <p:nvPr/>
        </p:nvSpPr>
        <p:spPr>
          <a:xfrm>
            <a:off x="6095407" y="120957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1e01cf21c29_5_697"/>
          <p:cNvSpPr/>
          <p:nvPr/>
        </p:nvSpPr>
        <p:spPr>
          <a:xfrm>
            <a:off x="5741507" y="172805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1e01cf21c29_5_697"/>
          <p:cNvSpPr/>
          <p:nvPr/>
        </p:nvSpPr>
        <p:spPr>
          <a:xfrm>
            <a:off x="4636070" y="446910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g1e01cf21c29_5_697"/>
          <p:cNvCxnSpPr>
            <a:stCxn id="788" idx="2"/>
          </p:cNvCxnSpPr>
          <p:nvPr/>
        </p:nvCxnSpPr>
        <p:spPr>
          <a:xfrm rot="10800000">
            <a:off x="5667307" y="1324176"/>
            <a:ext cx="4281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2" name="Google Shape;792;g1e01cf21c29_5_697"/>
          <p:cNvSpPr/>
          <p:nvPr/>
        </p:nvSpPr>
        <p:spPr>
          <a:xfrm>
            <a:off x="6095407" y="587682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g1e01cf21c29_5_697"/>
          <p:cNvCxnSpPr>
            <a:stCxn id="792" idx="2"/>
          </p:cNvCxnSpPr>
          <p:nvPr/>
        </p:nvCxnSpPr>
        <p:spPr>
          <a:xfrm rot="10800000">
            <a:off x="5560807" y="5991426"/>
            <a:ext cx="5346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4" name="Google Shape;794;g1e01cf21c29_5_697"/>
          <p:cNvCxnSpPr>
            <a:stCxn id="786" idx="6"/>
            <a:endCxn id="784" idx="1"/>
          </p:cNvCxnSpPr>
          <p:nvPr/>
        </p:nvCxnSpPr>
        <p:spPr>
          <a:xfrm flipH="1" rot="10800000">
            <a:off x="1519982" y="4563001"/>
            <a:ext cx="3168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95" name="Google Shape;795;g1e01cf21c29_5_6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5138" y="2955226"/>
            <a:ext cx="3655375" cy="1406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Google Shape;796;g1e01cf21c29_5_697"/>
          <p:cNvCxnSpPr/>
          <p:nvPr/>
        </p:nvCxnSpPr>
        <p:spPr>
          <a:xfrm flipH="1" rot="10800000">
            <a:off x="1519982" y="5224576"/>
            <a:ext cx="266100" cy="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7" name="Google Shape;797;g1e01cf21c29_5_697"/>
          <p:cNvCxnSpPr>
            <a:stCxn id="787" idx="6"/>
          </p:cNvCxnSpPr>
          <p:nvPr/>
        </p:nvCxnSpPr>
        <p:spPr>
          <a:xfrm>
            <a:off x="1519982" y="5266426"/>
            <a:ext cx="451800" cy="10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01cf21c29_5_72"/>
          <p:cNvSpPr/>
          <p:nvPr/>
        </p:nvSpPr>
        <p:spPr>
          <a:xfrm>
            <a:off x="978865" y="320445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마이페이지(일반회원)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1e01cf21c29_5_72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 2	</a:t>
            </a:r>
            <a:endParaRPr/>
          </a:p>
        </p:txBody>
      </p:sp>
      <p:sp>
        <p:nvSpPr>
          <p:cNvPr id="804" name="Google Shape;804;g1e01cf21c29_5_72"/>
          <p:cNvSpPr/>
          <p:nvPr/>
        </p:nvSpPr>
        <p:spPr>
          <a:xfrm>
            <a:off x="978865" y="4291392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마이페이지(병원회원)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1e01cf21c29_5_72"/>
          <p:cNvSpPr/>
          <p:nvPr/>
        </p:nvSpPr>
        <p:spPr>
          <a:xfrm>
            <a:off x="640063" y="4134894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1e01cf21c29_5_72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게시판(커뮤니티)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1e01cf21c29_5_72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1e01cf21c29_5_72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게시판(반려동물 가이드)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1e01cf21c29_5_72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1e01cf21c29_5_72"/>
          <p:cNvSpPr/>
          <p:nvPr/>
        </p:nvSpPr>
        <p:spPr>
          <a:xfrm>
            <a:off x="640063" y="30679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화면배치</a:t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807932" y="1612266"/>
            <a:ext cx="1897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모바일(768px미만)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3674084" y="1612266"/>
            <a:ext cx="1722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태블릿(768px이상)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6365037" y="1612266"/>
            <a:ext cx="2276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데스크탑(1024px이상)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739214" y="2653553"/>
            <a:ext cx="2034988" cy="32273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GNB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739214" y="3108225"/>
            <a:ext cx="2034988" cy="32273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739225" y="3562902"/>
            <a:ext cx="2034900" cy="5115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본문1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739225" y="4207294"/>
            <a:ext cx="2034900" cy="5115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본문2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739214" y="4926912"/>
            <a:ext cx="2034988" cy="32273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3576550" y="3562902"/>
            <a:ext cx="910200" cy="11559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본문1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4594038" y="3562902"/>
            <a:ext cx="1017600" cy="11559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본문2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3576544" y="4926912"/>
            <a:ext cx="2034900" cy="3228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485591" y="4926912"/>
            <a:ext cx="2034988" cy="32273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3576544" y="2590800"/>
            <a:ext cx="2034900" cy="3228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GNB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3576544" y="3045472"/>
            <a:ext cx="2034900" cy="3228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485591" y="2570343"/>
            <a:ext cx="2034988" cy="32273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GNB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6485591" y="3025015"/>
            <a:ext cx="2034988" cy="32273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485638" y="3559377"/>
            <a:ext cx="2034900" cy="5115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본문1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485638" y="4203769"/>
            <a:ext cx="2034900" cy="5115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본문2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f777d64bbd_0_42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커뮤니티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6" name="Google Shape;816;g1f777d64bbd_0_42"/>
          <p:cNvSpPr/>
          <p:nvPr/>
        </p:nvSpPr>
        <p:spPr>
          <a:xfrm>
            <a:off x="7752150" y="316250"/>
            <a:ext cx="2149800" cy="6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카테고리 선택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동물병원 후기, 펫 가이드 별로 게시판을 출력할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카테고리 대분류, 소분류 별로 동물을 선택하여 커뮤니티 글을 출력할 수 있다. (중복선택 가능)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조회순, 좋아요순 별로 게시판 목록을 출력할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게시글 상세조회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게시글을 클릭하면 된 상세 글을 볼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좋아요 기능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추천 기능인 ‘좋아요’를 눌러 추천 할 수 있다.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‘좋아요’를 누른 게시글은 마이페이지에서 확인이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게시글 작성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글쓰기 아이콘을 클릭시 해당 게시글 작성 페이지로 이동한다. (로그인시 가능)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페이지 이동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클릭한 번호의 페이지로 이동한다.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비회원은 게시글을 누를시 로그인 페이지로 접속한다.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7" name="Google Shape;817;g1f777d64bbd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6259"/>
            <a:ext cx="7712319" cy="6541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8" name="Google Shape;818;g1f777d64bbd_0_42"/>
          <p:cNvGrpSpPr/>
          <p:nvPr/>
        </p:nvGrpSpPr>
        <p:grpSpPr>
          <a:xfrm>
            <a:off x="7926852" y="464429"/>
            <a:ext cx="1800282" cy="942490"/>
            <a:chOff x="8005529" y="2434127"/>
            <a:chExt cx="1661850" cy="566400"/>
          </a:xfrm>
        </p:grpSpPr>
        <p:sp>
          <p:nvSpPr>
            <p:cNvPr id="819" name="Google Shape;819;g1f777d64bbd_0_42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1f777d64bbd_0_42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1" name="Google Shape;821;g1f777d64bbd_0_42"/>
            <p:cNvSpPr/>
            <p:nvPr/>
          </p:nvSpPr>
          <p:spPr>
            <a:xfrm>
              <a:off x="8025328" y="2525022"/>
              <a:ext cx="1397400" cy="921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e01cf21c29_6_253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커뮤니티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7" name="Google Shape;827;g1e01cf21c29_6_253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동물 카테고리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동물 태그 선택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게시글 공개 여부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작성 시 글 공개, 비공개 여부를 선택 해야 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사진 첨부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파일은 파일 1개당 최대 300mb 이내로 업로드 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저장여부 안내 팝업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게시글을 작성하다가 취소할 시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“이 페이지를 벗어나면 작성중이던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내용은 저장되지 않습니다.”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라는 내용의 팝업이 출력된다.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자동저장 안내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게시글을 작성 중에 프로그램 종료 시 작성 중이던 글이 임시저장된다.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8" name="Google Shape;828;g1e01cf21c29_6_253"/>
          <p:cNvGrpSpPr/>
          <p:nvPr/>
        </p:nvGrpSpPr>
        <p:grpSpPr>
          <a:xfrm>
            <a:off x="7926851" y="464431"/>
            <a:ext cx="1800282" cy="942490"/>
            <a:chOff x="8005529" y="2434127"/>
            <a:chExt cx="1661850" cy="566400"/>
          </a:xfrm>
        </p:grpSpPr>
        <p:sp>
          <p:nvSpPr>
            <p:cNvPr id="829" name="Google Shape;829;g1e01cf21c29_6_253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1e01cf21c29_6_253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1" name="Google Shape;831;g1e01cf21c29_6_253"/>
            <p:cNvSpPr/>
            <p:nvPr/>
          </p:nvSpPr>
          <p:spPr>
            <a:xfrm>
              <a:off x="8025328" y="2610058"/>
              <a:ext cx="1397400" cy="921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32" name="Google Shape;832;g1e01cf21c29_6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225" y="399001"/>
            <a:ext cx="4758175" cy="4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1e01cf21c29_6_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8489" y="3951913"/>
            <a:ext cx="4244399" cy="22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g1e01cf21c29_6_253"/>
          <p:cNvSpPr/>
          <p:nvPr/>
        </p:nvSpPr>
        <p:spPr>
          <a:xfrm>
            <a:off x="1413974" y="49276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1e01cf21c29_6_253"/>
          <p:cNvSpPr/>
          <p:nvPr/>
        </p:nvSpPr>
        <p:spPr>
          <a:xfrm>
            <a:off x="4322582" y="22039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g1e01cf21c29_6_2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6225" y="1319450"/>
            <a:ext cx="2551725" cy="5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g1e01cf21c29_6_2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3763" y="5686513"/>
            <a:ext cx="1941549" cy="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1e01cf21c29_6_253"/>
          <p:cNvSpPr/>
          <p:nvPr/>
        </p:nvSpPr>
        <p:spPr>
          <a:xfrm>
            <a:off x="5507857" y="56865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9" name="Google Shape;839;g1e01cf21c29_6_2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9800" y="2204000"/>
            <a:ext cx="268768" cy="2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g1e01cf21c29_6_253"/>
          <p:cNvSpPr/>
          <p:nvPr/>
        </p:nvSpPr>
        <p:spPr>
          <a:xfrm>
            <a:off x="4938575" y="2220950"/>
            <a:ext cx="595500" cy="2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1e01cf21c29_6_253"/>
          <p:cNvSpPr txBox="1"/>
          <p:nvPr/>
        </p:nvSpPr>
        <p:spPr>
          <a:xfrm>
            <a:off x="4938575" y="2182550"/>
            <a:ext cx="861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-KR" sz="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 저장중</a:t>
            </a:r>
            <a:endParaRPr b="1" i="0" sz="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2" name="Google Shape;842;g1e01cf21c29_6_253"/>
          <p:cNvSpPr/>
          <p:nvPr/>
        </p:nvSpPr>
        <p:spPr>
          <a:xfrm>
            <a:off x="1522907" y="140913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1e01cf21c29_6_253"/>
          <p:cNvSpPr/>
          <p:nvPr/>
        </p:nvSpPr>
        <p:spPr>
          <a:xfrm>
            <a:off x="3131207" y="18917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1e01cf21c29_6_253"/>
          <p:cNvSpPr/>
          <p:nvPr/>
        </p:nvSpPr>
        <p:spPr>
          <a:xfrm>
            <a:off x="4117950" y="1447663"/>
            <a:ext cx="397800" cy="3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e01cf21c29_6_156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커뮤니티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0" name="Google Shape;850;g1e01cf21c29_6_156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-댓글 등록이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답글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-댓글의 답글 작성이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[3] </a:t>
            </a: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신고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-댓글 등록이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신고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-게시글과 댓글 모두 신고가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-신고 횟수 3회 누적시 비공개 처리가 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[5]  게시글 목록, 수정, 삭제</a:t>
            </a:r>
            <a:endParaRPr b="1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자신이 작성한 게시글에 대해 수정 및 삭제를 하지 않고 목록으로 바로 갈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자신이 작성한 게시글에 대해 수정 및 삭제가 가능하다.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 좋아요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아이콘 클릭 시 좋아요 가능.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g1e01cf21c29_6_156"/>
          <p:cNvSpPr/>
          <p:nvPr/>
        </p:nvSpPr>
        <p:spPr>
          <a:xfrm>
            <a:off x="5767942" y="4894507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1e01cf21c29_6_156"/>
          <p:cNvSpPr/>
          <p:nvPr/>
        </p:nvSpPr>
        <p:spPr>
          <a:xfrm>
            <a:off x="1690967" y="6129082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g1e01cf21c29_6_156"/>
          <p:cNvSpPr/>
          <p:nvPr/>
        </p:nvSpPr>
        <p:spPr>
          <a:xfrm>
            <a:off x="5612267" y="5487707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g1e01cf21c29_6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7703" y="152400"/>
            <a:ext cx="71643" cy="1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e01cf21c29_6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746" y="152400"/>
            <a:ext cx="71643" cy="1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1e01cf21c29_6_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5790" y="152400"/>
            <a:ext cx="65913" cy="11446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g1e01cf21c29_6_156"/>
          <p:cNvSpPr/>
          <p:nvPr/>
        </p:nvSpPr>
        <p:spPr>
          <a:xfrm>
            <a:off x="5000467" y="13988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g1e01cf21c29_6_156"/>
          <p:cNvSpPr/>
          <p:nvPr/>
        </p:nvSpPr>
        <p:spPr>
          <a:xfrm>
            <a:off x="4171467" y="42055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1e01cf21c29_6_156"/>
          <p:cNvSpPr/>
          <p:nvPr/>
        </p:nvSpPr>
        <p:spPr>
          <a:xfrm>
            <a:off x="5178092" y="18018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g1e01cf21c29_6_156"/>
          <p:cNvGrpSpPr/>
          <p:nvPr/>
        </p:nvGrpSpPr>
        <p:grpSpPr>
          <a:xfrm>
            <a:off x="1548450" y="377731"/>
            <a:ext cx="4448400" cy="6234995"/>
            <a:chOff x="1548450" y="377731"/>
            <a:chExt cx="4448400" cy="6234995"/>
          </a:xfrm>
        </p:grpSpPr>
        <p:pic>
          <p:nvPicPr>
            <p:cNvPr id="861" name="Google Shape;861;g1e01cf21c29_6_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56160" y="377731"/>
              <a:ext cx="4432983" cy="3817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g1e01cf21c29_6_156"/>
            <p:cNvPicPr preferRelativeResize="0"/>
            <p:nvPr/>
          </p:nvPicPr>
          <p:blipFill rotWithShape="1">
            <a:blip r:embed="rId6">
              <a:alphaModFix/>
            </a:blip>
            <a:srcRect b="30674" l="0" r="0" t="11812"/>
            <a:stretch/>
          </p:blipFill>
          <p:spPr>
            <a:xfrm>
              <a:off x="1548450" y="4449776"/>
              <a:ext cx="4448400" cy="216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g1e01cf21c29_6_1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99538" y="1801877"/>
              <a:ext cx="268412" cy="23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4" name="Google Shape;864;g1e01cf21c29_6_156"/>
            <p:cNvSpPr/>
            <p:nvPr/>
          </p:nvSpPr>
          <p:spPr>
            <a:xfrm>
              <a:off x="5288250" y="1406917"/>
              <a:ext cx="479700" cy="21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ko-KR" sz="7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신고</a:t>
              </a:r>
              <a:endParaRPr b="1" i="0" sz="7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5" name="Google Shape;865;g1e01cf21c29_6_156"/>
            <p:cNvSpPr/>
            <p:nvPr/>
          </p:nvSpPr>
          <p:spPr>
            <a:xfrm>
              <a:off x="5194447" y="4249200"/>
              <a:ext cx="532800" cy="1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ko-KR" sz="10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삭제</a:t>
              </a:r>
              <a:endParaRPr b="1" i="0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6" name="Google Shape;866;g1e01cf21c29_6_156"/>
            <p:cNvSpPr/>
            <p:nvPr/>
          </p:nvSpPr>
          <p:spPr>
            <a:xfrm>
              <a:off x="4502600" y="4249200"/>
              <a:ext cx="532800" cy="165300"/>
            </a:xfrm>
            <a:prstGeom prst="rect">
              <a:avLst/>
            </a:prstGeom>
            <a:solidFill>
              <a:srgbClr val="BBD6E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ko-KR" sz="10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</a:t>
              </a:r>
              <a:endParaRPr b="1" i="0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7" name="Google Shape;867;g1e01cf21c29_6_156"/>
            <p:cNvSpPr/>
            <p:nvPr/>
          </p:nvSpPr>
          <p:spPr>
            <a:xfrm>
              <a:off x="1750475" y="4232100"/>
              <a:ext cx="479700" cy="1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ko-KR" sz="9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목록</a:t>
              </a:r>
              <a:endParaRPr b="1" i="0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68" name="Google Shape;868;g1e01cf21c29_6_156"/>
            <p:cNvCxnSpPr/>
            <p:nvPr/>
          </p:nvCxnSpPr>
          <p:spPr>
            <a:xfrm>
              <a:off x="1566017" y="2320651"/>
              <a:ext cx="0" cy="37545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9" name="Google Shape;869;g1e01cf21c29_6_156"/>
            <p:cNvCxnSpPr/>
            <p:nvPr/>
          </p:nvCxnSpPr>
          <p:spPr>
            <a:xfrm>
              <a:off x="5970275" y="2320651"/>
              <a:ext cx="0" cy="37545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0" name="Google Shape;870;g1e01cf21c29_6_156"/>
            <p:cNvCxnSpPr/>
            <p:nvPr/>
          </p:nvCxnSpPr>
          <p:spPr>
            <a:xfrm flipH="1" rot="10800000">
              <a:off x="1575350" y="6593825"/>
              <a:ext cx="4395900" cy="189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71" name="Google Shape;871;g1e01cf21c29_6_156"/>
          <p:cNvSpPr/>
          <p:nvPr/>
        </p:nvSpPr>
        <p:spPr>
          <a:xfrm>
            <a:off x="1462067" y="47378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1e01cf21c29_6_156"/>
          <p:cNvSpPr/>
          <p:nvPr/>
        </p:nvSpPr>
        <p:spPr>
          <a:xfrm>
            <a:off x="1627517" y="58950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1e01cf21c29_6_156"/>
          <p:cNvSpPr/>
          <p:nvPr/>
        </p:nvSpPr>
        <p:spPr>
          <a:xfrm>
            <a:off x="5665667" y="55518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g1e01cf21c29_6_156"/>
          <p:cNvSpPr/>
          <p:nvPr/>
        </p:nvSpPr>
        <p:spPr>
          <a:xfrm>
            <a:off x="5000467" y="13988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1e01cf21c29_6_156"/>
          <p:cNvSpPr/>
          <p:nvPr/>
        </p:nvSpPr>
        <p:spPr>
          <a:xfrm>
            <a:off x="5229367" y="180188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6" name="Google Shape;876;g1e01cf21c29_6_156"/>
          <p:cNvGrpSpPr/>
          <p:nvPr/>
        </p:nvGrpSpPr>
        <p:grpSpPr>
          <a:xfrm>
            <a:off x="7884914" y="456445"/>
            <a:ext cx="1800282" cy="807630"/>
            <a:chOff x="8005529" y="2434127"/>
            <a:chExt cx="1661850" cy="566400"/>
          </a:xfrm>
        </p:grpSpPr>
        <p:sp>
          <p:nvSpPr>
            <p:cNvPr id="877" name="Google Shape;877;g1e01cf21c29_6_156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1e01cf21c29_6_156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9" name="Google Shape;879;g1e01cf21c29_6_156"/>
            <p:cNvSpPr/>
            <p:nvPr/>
          </p:nvSpPr>
          <p:spPr>
            <a:xfrm>
              <a:off x="8025335" y="2709095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e01cf21c29_2_7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커뮤니티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5" name="Google Shape;885;g1e01cf21c29_2_75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[1]  댓글 작성 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-회원이 작성한 게시글에 대해 댓글을 작성할 수 있다.</a:t>
            </a:r>
            <a:endParaRPr b="0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[2]  댓글의 답글 작성 </a:t>
            </a:r>
            <a:endParaRPr b="1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-회원이 작성한 댓글에 대해 답글을 작성할 수 있다.</a:t>
            </a:r>
            <a:endParaRPr b="1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[3]  댓글 신고</a:t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게시글에 대해 회원이 작성한 게시글을 신고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댓글 혹은 답글 신고 기능(3회 누적 시 비공개)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[4]  게시글 수정 및 삭제 </a:t>
            </a:r>
            <a:endParaRPr b="1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자신이 작성한 게시글에 대해 수정 및 삭제가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[5]  삭제 확인</a:t>
            </a:r>
            <a:endParaRPr b="1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[4]번 삭제버튼을 눌렀을 때 게시글 삭제를 확인하는 팝업창이 뜬다.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6" name="Google Shape;886;g1e01cf21c29_2_75"/>
          <p:cNvGrpSpPr/>
          <p:nvPr/>
        </p:nvGrpSpPr>
        <p:grpSpPr>
          <a:xfrm>
            <a:off x="1548450" y="377731"/>
            <a:ext cx="4448402" cy="6398118"/>
            <a:chOff x="1024675" y="-854192"/>
            <a:chExt cx="5495925" cy="8636768"/>
          </a:xfrm>
        </p:grpSpPr>
        <p:pic>
          <p:nvPicPr>
            <p:cNvPr id="887" name="Google Shape;887;g1e01cf21c29_2_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4200" y="-854192"/>
              <a:ext cx="5476875" cy="515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g1e01cf21c29_2_75"/>
            <p:cNvPicPr preferRelativeResize="0"/>
            <p:nvPr/>
          </p:nvPicPr>
          <p:blipFill rotWithShape="1">
            <a:blip r:embed="rId4">
              <a:alphaModFix/>
            </a:blip>
            <a:srcRect b="19563" l="0" r="0" t="11816"/>
            <a:stretch/>
          </p:blipFill>
          <p:spPr>
            <a:xfrm>
              <a:off x="1024675" y="4298825"/>
              <a:ext cx="5495925" cy="34837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9" name="Google Shape;889;g1e01cf21c29_2_75"/>
          <p:cNvSpPr/>
          <p:nvPr/>
        </p:nvSpPr>
        <p:spPr>
          <a:xfrm>
            <a:off x="1462067" y="45376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g1e01cf21c29_2_75"/>
          <p:cNvSpPr/>
          <p:nvPr/>
        </p:nvSpPr>
        <p:spPr>
          <a:xfrm>
            <a:off x="1548442" y="55413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g1e01cf21c29_2_75"/>
          <p:cNvSpPr/>
          <p:nvPr/>
        </p:nvSpPr>
        <p:spPr>
          <a:xfrm>
            <a:off x="5668017" y="530735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2" name="Google Shape;892;g1e01cf21c29_2_75"/>
          <p:cNvGrpSpPr/>
          <p:nvPr/>
        </p:nvGrpSpPr>
        <p:grpSpPr>
          <a:xfrm>
            <a:off x="7926851" y="464431"/>
            <a:ext cx="1800282" cy="942490"/>
            <a:chOff x="8005529" y="2434127"/>
            <a:chExt cx="1661850" cy="566400"/>
          </a:xfrm>
        </p:grpSpPr>
        <p:sp>
          <p:nvSpPr>
            <p:cNvPr id="893" name="Google Shape;893;g1e01cf21c29_2_75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1e01cf21c29_2_75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5" name="Google Shape;895;g1e01cf21c29_2_75"/>
            <p:cNvSpPr/>
            <p:nvPr/>
          </p:nvSpPr>
          <p:spPr>
            <a:xfrm>
              <a:off x="8025328" y="2830710"/>
              <a:ext cx="1397400" cy="921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96" name="Google Shape;896;g1e01cf21c29_2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538" y="1801877"/>
            <a:ext cx="268412" cy="2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1e01cf21c29_2_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7703" y="152400"/>
            <a:ext cx="71643" cy="1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g1e01cf21c29_2_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21746" y="152400"/>
            <a:ext cx="71643" cy="1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g1e01cf21c29_2_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45790" y="152400"/>
            <a:ext cx="65913" cy="11446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g1e01cf21c29_2_75"/>
          <p:cNvSpPr/>
          <p:nvPr/>
        </p:nvSpPr>
        <p:spPr>
          <a:xfrm>
            <a:off x="5288250" y="1406917"/>
            <a:ext cx="479700" cy="2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ko-KR" sz="7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</a:t>
            </a:r>
            <a:endParaRPr b="1" i="0" sz="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g1e01cf21c29_2_75"/>
          <p:cNvSpPr/>
          <p:nvPr/>
        </p:nvSpPr>
        <p:spPr>
          <a:xfrm>
            <a:off x="3872475" y="6356750"/>
            <a:ext cx="668700" cy="186300"/>
          </a:xfrm>
          <a:prstGeom prst="rect">
            <a:avLst/>
          </a:prstGeom>
          <a:solidFill>
            <a:srgbClr val="BBD6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endParaRPr b="1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g1e01cf21c29_2_75"/>
          <p:cNvSpPr/>
          <p:nvPr/>
        </p:nvSpPr>
        <p:spPr>
          <a:xfrm>
            <a:off x="3004125" y="6356750"/>
            <a:ext cx="668700" cy="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endParaRPr b="1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3" name="Google Shape;903;g1e01cf21c29_2_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88250" y="2585800"/>
            <a:ext cx="2340575" cy="13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g1e01cf21c29_2_75"/>
          <p:cNvSpPr/>
          <p:nvPr/>
        </p:nvSpPr>
        <p:spPr>
          <a:xfrm>
            <a:off x="4541167" y="6332908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g1e01cf21c29_2_75"/>
          <p:cNvSpPr/>
          <p:nvPr/>
        </p:nvSpPr>
        <p:spPr>
          <a:xfrm>
            <a:off x="7148559" y="2665332"/>
            <a:ext cx="268500" cy="27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6" name="Google Shape;906;g1e01cf21c29_2_75"/>
          <p:cNvCxnSpPr/>
          <p:nvPr/>
        </p:nvCxnSpPr>
        <p:spPr>
          <a:xfrm rot="-5400000">
            <a:off x="4651037" y="4112100"/>
            <a:ext cx="2508900" cy="2202300"/>
          </a:xfrm>
          <a:prstGeom prst="bentConnector3">
            <a:avLst>
              <a:gd fmla="val 37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7" name="Google Shape;907;g1e01cf21c29_2_75"/>
          <p:cNvSpPr/>
          <p:nvPr/>
        </p:nvSpPr>
        <p:spPr>
          <a:xfrm>
            <a:off x="5896917" y="1398833"/>
            <a:ext cx="228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e01cf21c29_6_61"/>
          <p:cNvSpPr/>
          <p:nvPr/>
        </p:nvSpPr>
        <p:spPr>
          <a:xfrm>
            <a:off x="978865" y="320445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마이페이지(일반회원)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1e01cf21c29_6_61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 2	</a:t>
            </a:r>
            <a:endParaRPr/>
          </a:p>
        </p:txBody>
      </p:sp>
      <p:sp>
        <p:nvSpPr>
          <p:cNvPr id="914" name="Google Shape;914;g1e01cf21c29_6_61"/>
          <p:cNvSpPr/>
          <p:nvPr/>
        </p:nvSpPr>
        <p:spPr>
          <a:xfrm>
            <a:off x="978865" y="4291392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마이페이지(병원회원)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g1e01cf21c29_6_61"/>
          <p:cNvSpPr/>
          <p:nvPr/>
        </p:nvSpPr>
        <p:spPr>
          <a:xfrm>
            <a:off x="640063" y="4134894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1e01cf21c29_6_61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게시판(커뮤니티)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g1e01cf21c29_6_61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g1e01cf21c29_6_61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게시판(반려동물 가이드)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g1e01cf21c29_6_61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g1e01cf21c29_6_61"/>
          <p:cNvSpPr/>
          <p:nvPr/>
        </p:nvSpPr>
        <p:spPr>
          <a:xfrm>
            <a:off x="640063" y="30679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f777d64bbd_0_64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반려동물 가이드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6" name="Google Shape;926;g1f777d64bbd_0_64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동물 유형탭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필요로하는 동물 정보를 대</a:t>
            </a:r>
            <a:r>
              <a:rPr b="1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소분류로 유형을 선택하여 검색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정렬탭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조회순, 좋아요순으로 필터링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가이드 상세조회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게시글을 클릭하면 해당 동물이 태그 된 상세 글을 볼 수 있다.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좋아요 기능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추천 기능인 ‘좋아요’를 눌러 추천할 수 있다.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‘좋아요’를 누른 게시글은 마이페이지에서 확인 가능하다.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게시글 작성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글쓰기 아이콘을 클릭시 해당 게시글 작성 페이지로 이동된다. (관리자만 작성 가능)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 페이지 이동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클릭한 번호의 페이지로 이동된다.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비회원은 게시글을 누를시 로그인 페이지로 접속한다.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7" name="Google Shape;927;g1f777d64bbd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191" y="316225"/>
            <a:ext cx="7450216" cy="654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g1f777d64bbd_0_64"/>
          <p:cNvSpPr/>
          <p:nvPr/>
        </p:nvSpPr>
        <p:spPr>
          <a:xfrm>
            <a:off x="-21193" y="15741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1f777d64bbd_0_64"/>
          <p:cNvSpPr/>
          <p:nvPr/>
        </p:nvSpPr>
        <p:spPr>
          <a:xfrm>
            <a:off x="4187582" y="18081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1f777d64bbd_0_64"/>
          <p:cNvSpPr/>
          <p:nvPr/>
        </p:nvSpPr>
        <p:spPr>
          <a:xfrm>
            <a:off x="4187582" y="22971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1f777d64bbd_0_64"/>
          <p:cNvSpPr/>
          <p:nvPr/>
        </p:nvSpPr>
        <p:spPr>
          <a:xfrm>
            <a:off x="44657" y="215753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1f777d64bbd_0_64"/>
          <p:cNvSpPr/>
          <p:nvPr/>
        </p:nvSpPr>
        <p:spPr>
          <a:xfrm>
            <a:off x="4307532" y="63761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1f777d64bbd_0_64"/>
          <p:cNvSpPr/>
          <p:nvPr/>
        </p:nvSpPr>
        <p:spPr>
          <a:xfrm>
            <a:off x="6428632" y="28183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4" name="Google Shape;934;g1f777d64bbd_0_64"/>
          <p:cNvGrpSpPr/>
          <p:nvPr/>
        </p:nvGrpSpPr>
        <p:grpSpPr>
          <a:xfrm>
            <a:off x="7926740" y="464211"/>
            <a:ext cx="1800282" cy="960105"/>
            <a:chOff x="8005529" y="2434127"/>
            <a:chExt cx="1661850" cy="566400"/>
          </a:xfrm>
        </p:grpSpPr>
        <p:sp>
          <p:nvSpPr>
            <p:cNvPr id="935" name="Google Shape;935;g1f777d64bbd_0_64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1f777d64bbd_0_64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7" name="Google Shape;937;g1f777d64bbd_0_64"/>
            <p:cNvSpPr/>
            <p:nvPr/>
          </p:nvSpPr>
          <p:spPr>
            <a:xfrm>
              <a:off x="8025328" y="2468981"/>
              <a:ext cx="1397400" cy="921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e01cf21c29_5_61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반려동물 가이드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3" name="Google Shape;943;g1e01cf21c29_5_610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글쓰기 창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관리자만 펫 가이드 게시판에 글작성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동물태그 탭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동물 태그를 선택하여 정보 조회를 쉽게 찾을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첨부파일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관리자가 펫 가이드 게시판에 글작성 시 파일첨부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사진 첨부가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(파일 1개당 300mb 이내로 업로드가 가능하다)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44" name="Google Shape;944;g1e01cf21c29_5_610"/>
          <p:cNvGrpSpPr/>
          <p:nvPr/>
        </p:nvGrpSpPr>
        <p:grpSpPr>
          <a:xfrm>
            <a:off x="892789" y="347239"/>
            <a:ext cx="5759729" cy="6479829"/>
            <a:chOff x="1034121" y="-1167000"/>
            <a:chExt cx="5495925" cy="8081603"/>
          </a:xfrm>
        </p:grpSpPr>
        <p:pic>
          <p:nvPicPr>
            <p:cNvPr id="945" name="Google Shape;945;g1e01cf21c29_5_6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4121" y="-1167000"/>
              <a:ext cx="5495925" cy="518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g1e01cf21c29_5_610"/>
            <p:cNvPicPr preferRelativeResize="0"/>
            <p:nvPr/>
          </p:nvPicPr>
          <p:blipFill rotWithShape="1">
            <a:blip r:embed="rId4">
              <a:alphaModFix/>
            </a:blip>
            <a:srcRect b="43280" l="0" r="0" t="0"/>
            <a:stretch/>
          </p:blipFill>
          <p:spPr>
            <a:xfrm>
              <a:off x="1038975" y="4008053"/>
              <a:ext cx="5467350" cy="2906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7" name="Google Shape;947;g1e01cf21c29_5_610"/>
          <p:cNvSpPr/>
          <p:nvPr/>
        </p:nvSpPr>
        <p:spPr>
          <a:xfrm>
            <a:off x="833632" y="13595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1e01cf21c29_5_610"/>
          <p:cNvSpPr/>
          <p:nvPr/>
        </p:nvSpPr>
        <p:spPr>
          <a:xfrm>
            <a:off x="833632" y="42684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1e01cf21c29_5_610"/>
          <p:cNvSpPr/>
          <p:nvPr/>
        </p:nvSpPr>
        <p:spPr>
          <a:xfrm>
            <a:off x="973032" y="489253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0" name="Google Shape;950;g1e01cf21c29_5_610"/>
          <p:cNvGrpSpPr/>
          <p:nvPr/>
        </p:nvGrpSpPr>
        <p:grpSpPr>
          <a:xfrm>
            <a:off x="7926739" y="464213"/>
            <a:ext cx="1800282" cy="960105"/>
            <a:chOff x="8005529" y="2434127"/>
            <a:chExt cx="1661850" cy="566400"/>
          </a:xfrm>
        </p:grpSpPr>
        <p:sp>
          <p:nvSpPr>
            <p:cNvPr id="951" name="Google Shape;951;g1e01cf21c29_5_610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1e01cf21c29_5_610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3" name="Google Shape;953;g1e01cf21c29_5_610"/>
            <p:cNvSpPr/>
            <p:nvPr/>
          </p:nvSpPr>
          <p:spPr>
            <a:xfrm>
              <a:off x="8025328" y="2569152"/>
              <a:ext cx="1397400" cy="921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54" name="Google Shape;954;g1e01cf21c29_5_6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725" y="4073438"/>
            <a:ext cx="2801873" cy="6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1e01cf21c29_5_610"/>
          <p:cNvSpPr/>
          <p:nvPr/>
        </p:nvSpPr>
        <p:spPr>
          <a:xfrm>
            <a:off x="3923600" y="4227525"/>
            <a:ext cx="234000" cy="3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e01cf21c29_6_216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반려동물 가이드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1" name="Google Shape;961;g1e01cf21c29_6_216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수정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관리자만 펫 가이드 게시판에 글작성 수정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취소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관리자만 펫 가이드 게시판에 글작성 취소 시 목록으로 돌아간다.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2" name="Google Shape;962;g1e01cf21c29_6_216"/>
          <p:cNvGrpSpPr/>
          <p:nvPr/>
        </p:nvGrpSpPr>
        <p:grpSpPr>
          <a:xfrm>
            <a:off x="968754" y="347142"/>
            <a:ext cx="5760171" cy="6480024"/>
            <a:chOff x="925925" y="-986642"/>
            <a:chExt cx="5486400" cy="8089918"/>
          </a:xfrm>
        </p:grpSpPr>
        <p:pic>
          <p:nvPicPr>
            <p:cNvPr id="963" name="Google Shape;963;g1e01cf21c29_6_2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5925" y="-986642"/>
              <a:ext cx="5486400" cy="516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4" name="Google Shape;964;g1e01cf21c29_6_216"/>
            <p:cNvPicPr preferRelativeResize="0"/>
            <p:nvPr/>
          </p:nvPicPr>
          <p:blipFill rotWithShape="1">
            <a:blip r:embed="rId4">
              <a:alphaModFix/>
            </a:blip>
            <a:srcRect b="43632" l="0" r="0" t="0"/>
            <a:stretch/>
          </p:blipFill>
          <p:spPr>
            <a:xfrm>
              <a:off x="925925" y="4166475"/>
              <a:ext cx="5486400" cy="2936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5" name="Google Shape;965;g1e01cf21c29_6_216"/>
          <p:cNvGrpSpPr/>
          <p:nvPr/>
        </p:nvGrpSpPr>
        <p:grpSpPr>
          <a:xfrm>
            <a:off x="7926739" y="464213"/>
            <a:ext cx="1800282" cy="960105"/>
            <a:chOff x="8005529" y="2434127"/>
            <a:chExt cx="1661850" cy="566400"/>
          </a:xfrm>
        </p:grpSpPr>
        <p:sp>
          <p:nvSpPr>
            <p:cNvPr id="966" name="Google Shape;966;g1e01cf21c29_6_216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1e01cf21c29_6_216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8" name="Google Shape;968;g1e01cf21c29_6_216"/>
            <p:cNvSpPr/>
            <p:nvPr/>
          </p:nvSpPr>
          <p:spPr>
            <a:xfrm>
              <a:off x="8025328" y="2675754"/>
              <a:ext cx="1397400" cy="921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69" name="Google Shape;969;g1e01cf21c29_6_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1549" y="6098424"/>
            <a:ext cx="2069625" cy="4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g1e01cf21c29_6_216"/>
          <p:cNvSpPr/>
          <p:nvPr/>
        </p:nvSpPr>
        <p:spPr>
          <a:xfrm>
            <a:off x="2650374" y="6228225"/>
            <a:ext cx="2592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g1e01cf21c29_6_216"/>
          <p:cNvSpPr/>
          <p:nvPr/>
        </p:nvSpPr>
        <p:spPr>
          <a:xfrm>
            <a:off x="4913324" y="6228225"/>
            <a:ext cx="2592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g1e01cf21c29_6_2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6625" y="4073438"/>
            <a:ext cx="2801873" cy="6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1e01cf21c29_6_216"/>
          <p:cNvSpPr/>
          <p:nvPr/>
        </p:nvSpPr>
        <p:spPr>
          <a:xfrm>
            <a:off x="3916900" y="4073450"/>
            <a:ext cx="357000" cy="49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e01cf21c29_6_279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반려동물 가이드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9" name="Google Shape;979;g1e01cf21c29_6_279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삭제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관리자만 펫 가이드 게시판에 글작성 삭제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삭제 클릭 시 재확인을 위한 삭제 확인 팝업창이 뜬다.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(이미지 [1-1] 참고)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80" name="Google Shape;980;g1e01cf21c29_6_279"/>
          <p:cNvGrpSpPr/>
          <p:nvPr/>
        </p:nvGrpSpPr>
        <p:grpSpPr>
          <a:xfrm>
            <a:off x="1058250" y="638671"/>
            <a:ext cx="5428800" cy="5896967"/>
            <a:chOff x="897650" y="-424167"/>
            <a:chExt cx="5428800" cy="5896967"/>
          </a:xfrm>
        </p:grpSpPr>
        <p:pic>
          <p:nvPicPr>
            <p:cNvPr id="981" name="Google Shape;981;g1e01cf21c29_6_2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7083" y="-424167"/>
              <a:ext cx="5400001" cy="516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g1e01cf21c29_6_279"/>
            <p:cNvPicPr preferRelativeResize="0"/>
            <p:nvPr/>
          </p:nvPicPr>
          <p:blipFill rotWithShape="1">
            <a:blip r:embed="rId4">
              <a:alphaModFix/>
            </a:blip>
            <a:srcRect b="81439" l="0" r="0" t="0"/>
            <a:stretch/>
          </p:blipFill>
          <p:spPr>
            <a:xfrm>
              <a:off x="897650" y="4730275"/>
              <a:ext cx="5428800" cy="74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3" name="Google Shape;983;g1e01cf21c29_6_279"/>
          <p:cNvSpPr/>
          <p:nvPr/>
        </p:nvSpPr>
        <p:spPr>
          <a:xfrm>
            <a:off x="4495849" y="4332125"/>
            <a:ext cx="2592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1e01cf21c29_6_279"/>
          <p:cNvSpPr/>
          <p:nvPr/>
        </p:nvSpPr>
        <p:spPr>
          <a:xfrm>
            <a:off x="6174974" y="6253750"/>
            <a:ext cx="2592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5" name="Google Shape;985;g1e01cf21c29_6_279"/>
          <p:cNvGrpSpPr/>
          <p:nvPr/>
        </p:nvGrpSpPr>
        <p:grpSpPr>
          <a:xfrm>
            <a:off x="7926739" y="464213"/>
            <a:ext cx="1800282" cy="960105"/>
            <a:chOff x="8005529" y="2434127"/>
            <a:chExt cx="1661850" cy="566400"/>
          </a:xfrm>
        </p:grpSpPr>
        <p:sp>
          <p:nvSpPr>
            <p:cNvPr id="986" name="Google Shape;986;g1e01cf21c29_6_279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1e01cf21c29_6_279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8" name="Google Shape;988;g1e01cf21c29_6_279"/>
            <p:cNvSpPr/>
            <p:nvPr/>
          </p:nvSpPr>
          <p:spPr>
            <a:xfrm>
              <a:off x="8025328" y="2782355"/>
              <a:ext cx="1397400" cy="921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01cf21c29_6_32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게시판 &gt; 반려동물 가이드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4" name="Google Shape;994;g1e01cf21c29_6_320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게시글 창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펫 가이드 상세 내용 출력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펫 가이드 좋아요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하트 아이콘 클릭으로 좋아요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[3]  게시글 목록, 수정, 삭제</a:t>
            </a:r>
            <a:endParaRPr b="1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자신이 작성한 게시글에 대해 수정 및 삭제를 하지 않고 목록으로 바로 갈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회원이 자신이 작성한 게시글에 대해 수정 및 삭제가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댓글 등록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펫 가이드 게시글에 대해 관리자와 회원이 댓글 작성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답글 및 신고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펫 가이드 게시글에 대해 관리자와 회원이 작성한 댓글에 답글 작성이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댓글 혹은 답글 신고 기능(3회 누적 시 비공개)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95" name="Google Shape;995;g1e01cf21c29_6_320"/>
          <p:cNvGrpSpPr/>
          <p:nvPr/>
        </p:nvGrpSpPr>
        <p:grpSpPr>
          <a:xfrm>
            <a:off x="892724" y="347328"/>
            <a:ext cx="5759843" cy="6479644"/>
            <a:chOff x="931650" y="-2133498"/>
            <a:chExt cx="5682000" cy="8731497"/>
          </a:xfrm>
        </p:grpSpPr>
        <p:pic>
          <p:nvPicPr>
            <p:cNvPr id="996" name="Google Shape;996;g1e01cf21c29_6_320"/>
            <p:cNvPicPr preferRelativeResize="0"/>
            <p:nvPr/>
          </p:nvPicPr>
          <p:blipFill rotWithShape="1">
            <a:blip r:embed="rId3">
              <a:alphaModFix/>
            </a:blip>
            <a:srcRect b="21837" l="0" r="0" t="0"/>
            <a:stretch/>
          </p:blipFill>
          <p:spPr>
            <a:xfrm>
              <a:off x="931650" y="-2133498"/>
              <a:ext cx="5679700" cy="320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7" name="Google Shape;997;g1e01cf21c29_6_3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1400" y="1050449"/>
              <a:ext cx="5672250" cy="554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8" name="Google Shape;998;g1e01cf21c29_6_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3375" y="1901725"/>
            <a:ext cx="173100" cy="1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g1e01cf21c29_6_320"/>
          <p:cNvSpPr/>
          <p:nvPr/>
        </p:nvSpPr>
        <p:spPr>
          <a:xfrm>
            <a:off x="5366899" y="4807954"/>
            <a:ext cx="2592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g1e01cf21c29_6_320"/>
          <p:cNvSpPr/>
          <p:nvPr/>
        </p:nvSpPr>
        <p:spPr>
          <a:xfrm>
            <a:off x="829624" y="1495004"/>
            <a:ext cx="2592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1e01cf21c29_6_320"/>
          <p:cNvSpPr/>
          <p:nvPr/>
        </p:nvSpPr>
        <p:spPr>
          <a:xfrm>
            <a:off x="5107699" y="3122504"/>
            <a:ext cx="2592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1e01cf21c29_6_320"/>
          <p:cNvSpPr/>
          <p:nvPr/>
        </p:nvSpPr>
        <p:spPr>
          <a:xfrm>
            <a:off x="829624" y="3999479"/>
            <a:ext cx="2592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1e01cf21c29_6_320"/>
          <p:cNvSpPr/>
          <p:nvPr/>
        </p:nvSpPr>
        <p:spPr>
          <a:xfrm>
            <a:off x="6114174" y="1629929"/>
            <a:ext cx="2592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4" name="Google Shape;1004;g1e01cf21c29_6_320"/>
          <p:cNvGrpSpPr/>
          <p:nvPr/>
        </p:nvGrpSpPr>
        <p:grpSpPr>
          <a:xfrm>
            <a:off x="7926739" y="464213"/>
            <a:ext cx="1800282" cy="960105"/>
            <a:chOff x="8005529" y="2434127"/>
            <a:chExt cx="1661850" cy="566400"/>
          </a:xfrm>
        </p:grpSpPr>
        <p:sp>
          <p:nvSpPr>
            <p:cNvPr id="1005" name="Google Shape;1005;g1e01cf21c29_6_320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1e01cf21c29_6_320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7" name="Google Shape;1007;g1e01cf21c29_6_320"/>
            <p:cNvSpPr/>
            <p:nvPr/>
          </p:nvSpPr>
          <p:spPr>
            <a:xfrm>
              <a:off x="8025328" y="2883824"/>
              <a:ext cx="1397400" cy="921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08" name="Google Shape;1008;g1e01cf21c29_6_320"/>
          <p:cNvSpPr/>
          <p:nvPr/>
        </p:nvSpPr>
        <p:spPr>
          <a:xfrm>
            <a:off x="1148176" y="3173953"/>
            <a:ext cx="443400" cy="1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7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b="1" i="0" sz="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9" name="Google Shape;1009;g1e01cf21c29_6_320"/>
          <p:cNvSpPr/>
          <p:nvPr/>
        </p:nvSpPr>
        <p:spPr>
          <a:xfrm>
            <a:off x="1645674" y="3122504"/>
            <a:ext cx="2592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738534a97_0_0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138" name="Google Shape;138;g1d738534a97_0_0"/>
          <p:cNvSpPr/>
          <p:nvPr/>
        </p:nvSpPr>
        <p:spPr>
          <a:xfrm>
            <a:off x="978865" y="5399053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메인화면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d738534a97_0_0"/>
          <p:cNvSpPr/>
          <p:nvPr/>
        </p:nvSpPr>
        <p:spPr>
          <a:xfrm>
            <a:off x="640063" y="5242555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1d738534a97_0_0"/>
          <p:cNvSpPr/>
          <p:nvPr/>
        </p:nvSpPr>
        <p:spPr>
          <a:xfrm>
            <a:off x="5607599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d738534a97_0_0"/>
          <p:cNvSpPr/>
          <p:nvPr/>
        </p:nvSpPr>
        <p:spPr>
          <a:xfrm>
            <a:off x="5268797" y="1965116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1d738534a97_0_0"/>
          <p:cNvSpPr/>
          <p:nvPr/>
        </p:nvSpPr>
        <p:spPr>
          <a:xfrm>
            <a:off x="5607600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로그인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d738534a97_0_0"/>
          <p:cNvSpPr/>
          <p:nvPr/>
        </p:nvSpPr>
        <p:spPr>
          <a:xfrm>
            <a:off x="5268797" y="8718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d738534a97_0_0"/>
          <p:cNvSpPr/>
          <p:nvPr/>
        </p:nvSpPr>
        <p:spPr>
          <a:xfrm>
            <a:off x="978865" y="421592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헤더/GNB/푸터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d738534a97_0_0"/>
          <p:cNvSpPr/>
          <p:nvPr/>
        </p:nvSpPr>
        <p:spPr>
          <a:xfrm>
            <a:off x="640063" y="40594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1d738534a97_0_0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화면배치(레이아웃)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d738534a97_0_0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d738534a97_0_0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공통(폰트,색상 정의)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d738534a97_0_0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d738534a97_0_0"/>
          <p:cNvSpPr/>
          <p:nvPr/>
        </p:nvSpPr>
        <p:spPr>
          <a:xfrm>
            <a:off x="978866" y="314823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구조도(사이트맵)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d738534a97_0_0"/>
          <p:cNvSpPr/>
          <p:nvPr/>
        </p:nvSpPr>
        <p:spPr>
          <a:xfrm>
            <a:off x="640063" y="29917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d738534a97_0_0"/>
          <p:cNvSpPr/>
          <p:nvPr/>
        </p:nvSpPr>
        <p:spPr>
          <a:xfrm>
            <a:off x="5607599" y="32148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동물병원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d738534a97_0_0"/>
          <p:cNvSpPr/>
          <p:nvPr/>
        </p:nvSpPr>
        <p:spPr>
          <a:xfrm>
            <a:off x="5268797" y="30583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d738534a97_0_0"/>
          <p:cNvSpPr/>
          <p:nvPr/>
        </p:nvSpPr>
        <p:spPr>
          <a:xfrm>
            <a:off x="5607599" y="4308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게시판(전체목록)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d738534a97_0_0"/>
          <p:cNvSpPr/>
          <p:nvPr/>
        </p:nvSpPr>
        <p:spPr>
          <a:xfrm>
            <a:off x="5268797" y="4151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d738534a97_0_0"/>
          <p:cNvSpPr/>
          <p:nvPr/>
        </p:nvSpPr>
        <p:spPr>
          <a:xfrm>
            <a:off x="5607599" y="54016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게시판(병원 후기)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d738534a97_0_0"/>
          <p:cNvSpPr/>
          <p:nvPr/>
        </p:nvSpPr>
        <p:spPr>
          <a:xfrm>
            <a:off x="5268797" y="52451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e01cf21c29_6_73"/>
          <p:cNvSpPr/>
          <p:nvPr/>
        </p:nvSpPr>
        <p:spPr>
          <a:xfrm>
            <a:off x="978865" y="3204455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마이페이지(일반회원)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g1e01cf21c29_6_73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 2	</a:t>
            </a:r>
            <a:endParaRPr/>
          </a:p>
        </p:txBody>
      </p:sp>
      <p:sp>
        <p:nvSpPr>
          <p:cNvPr id="1016" name="Google Shape;1016;g1e01cf21c29_6_73"/>
          <p:cNvSpPr/>
          <p:nvPr/>
        </p:nvSpPr>
        <p:spPr>
          <a:xfrm>
            <a:off x="978865" y="4291392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마이페이지(병원회원)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1e01cf21c29_6_73"/>
          <p:cNvSpPr/>
          <p:nvPr/>
        </p:nvSpPr>
        <p:spPr>
          <a:xfrm>
            <a:off x="640063" y="4134894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1e01cf21c29_6_73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게시판(커뮤니티)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g1e01cf21c29_6_73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g1e01cf21c29_6_73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게시판(반려동물 가이드)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1e01cf21c29_6_73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g1e01cf21c29_6_73"/>
          <p:cNvSpPr/>
          <p:nvPr/>
        </p:nvSpPr>
        <p:spPr>
          <a:xfrm>
            <a:off x="640063" y="3067939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e01cf21c29_5_601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8" name="Google Shape;1028;g1e01cf21c29_5_601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마이페이지(일반회원)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일반회원의 정보를 조회 및 수정할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로그아웃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로그아웃이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반려동물 추가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자신의 반려동물의 정보를 입력할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마이페이지 메뉴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원하는 메뉴를 선택 후 페이지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회원탈퇴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회원탈퇴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 회원정보 수정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회원의 정보를 수정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9" name="Google Shape;1029;g1e01cf21c29_5_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250" y="316225"/>
            <a:ext cx="4561074" cy="42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g1e01cf21c29_5_6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5430" y="4591079"/>
            <a:ext cx="4706900" cy="21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g1e01cf21c29_5_601"/>
          <p:cNvSpPr/>
          <p:nvPr/>
        </p:nvSpPr>
        <p:spPr>
          <a:xfrm>
            <a:off x="1474457" y="75857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g1e01cf21c29_5_601"/>
          <p:cNvSpPr/>
          <p:nvPr/>
        </p:nvSpPr>
        <p:spPr>
          <a:xfrm>
            <a:off x="5257932" y="5245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1e01cf21c29_5_601"/>
          <p:cNvSpPr/>
          <p:nvPr/>
        </p:nvSpPr>
        <p:spPr>
          <a:xfrm>
            <a:off x="2906032" y="10699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g1e01cf21c29_5_601"/>
          <p:cNvSpPr/>
          <p:nvPr/>
        </p:nvSpPr>
        <p:spPr>
          <a:xfrm>
            <a:off x="1565432" y="24299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g1e01cf21c29_5_601"/>
          <p:cNvSpPr/>
          <p:nvPr/>
        </p:nvSpPr>
        <p:spPr>
          <a:xfrm>
            <a:off x="3655657" y="557093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g1e01cf21c29_5_601"/>
          <p:cNvSpPr/>
          <p:nvPr/>
        </p:nvSpPr>
        <p:spPr>
          <a:xfrm>
            <a:off x="3292432" y="61593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g1e656dfb11c_9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450" y="395200"/>
            <a:ext cx="4870376" cy="63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1e656dfb11c_9_1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일반회원(SNS계정)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3" name="Google Shape;1043;g1e656dfb11c_9_15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마이페이지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sns계정 회원의 정보를 조회 및 수정할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로그아웃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로그아웃이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반려동물 추가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자신의 반려동물의 정보를 입력할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마이페이지 메뉴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원하는 메뉴를 선택 후 페이지 이동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회원탈퇴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회원탈퇴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 회원정보 수정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회원의 정보를 수정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4" name="Google Shape;1044;g1e656dfb11c_9_15"/>
          <p:cNvSpPr/>
          <p:nvPr/>
        </p:nvSpPr>
        <p:spPr>
          <a:xfrm>
            <a:off x="1437132" y="27603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1e656dfb11c_9_15"/>
          <p:cNvSpPr/>
          <p:nvPr/>
        </p:nvSpPr>
        <p:spPr>
          <a:xfrm>
            <a:off x="2888707" y="55067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1e656dfb11c_9_15"/>
          <p:cNvSpPr/>
          <p:nvPr/>
        </p:nvSpPr>
        <p:spPr>
          <a:xfrm>
            <a:off x="3292432" y="61593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1e656dfb11c_9_15"/>
          <p:cNvSpPr/>
          <p:nvPr/>
        </p:nvSpPr>
        <p:spPr>
          <a:xfrm>
            <a:off x="1437132" y="1038503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g1e656dfb11c_9_15"/>
          <p:cNvSpPr/>
          <p:nvPr/>
        </p:nvSpPr>
        <p:spPr>
          <a:xfrm>
            <a:off x="5388582" y="80449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g1e656dfb11c_9_15"/>
          <p:cNvSpPr/>
          <p:nvPr/>
        </p:nvSpPr>
        <p:spPr>
          <a:xfrm>
            <a:off x="4570132" y="13841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e01cf21c29_7_149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SzPts val="1192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6" name="Google Shape;1056;g1e01cf21c29_7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887" y="316225"/>
            <a:ext cx="4786051" cy="455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g1e01cf21c29_7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9358" y="4866975"/>
            <a:ext cx="4786050" cy="1850982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g1e01cf21c29_7_149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마이페이지 탈퇴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 탈퇴를 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탈퇴 확인 후 일주일 경과시 계정정보가 삭제 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일주일 안에 다시 로그인시 탈퇴가 취소 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9" name="Google Shape;1059;g1e01cf21c29_7_149"/>
          <p:cNvSpPr/>
          <p:nvPr/>
        </p:nvSpPr>
        <p:spPr>
          <a:xfrm>
            <a:off x="2582582" y="33522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e01cf21c29_7_157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 정보수정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66" name="Google Shape;1066;g1e01cf21c29_7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350" y="316228"/>
            <a:ext cx="4360600" cy="41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g1e01cf21c29_7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2350" y="4522542"/>
            <a:ext cx="4360599" cy="2237952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g1e01cf21c29_7_157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마이페이지 정보수정(일반회원)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일반회원의 정보를 수정할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회원 사진 등록 및 수정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회원의 사진을 등록 하거나 수정할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비밀번호 변경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회원의 비밀번호를 변경할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변경시 현재의 비밀번호를 입력해야한다.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닉네임 변경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회원의 닉네임을 중복확인 후 변경할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이메일 변경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회원의 이메일을 변경할 수 있다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이메일 변경시 이메일 인증이 필요하다.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 전화번호 변경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회원의 전화번호를 변경할 수 있다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변경시 본인인증 필요하다.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[7] 수정완료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수정완료를 클릭시 수정이 완료된다.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9" name="Google Shape;1069;g1e01cf21c29_7_157"/>
          <p:cNvSpPr/>
          <p:nvPr/>
        </p:nvSpPr>
        <p:spPr>
          <a:xfrm>
            <a:off x="1476457" y="8745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g1e01cf21c29_7_157"/>
          <p:cNvSpPr/>
          <p:nvPr/>
        </p:nvSpPr>
        <p:spPr>
          <a:xfrm>
            <a:off x="2770382" y="25135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1e01cf21c29_7_157"/>
          <p:cNvSpPr/>
          <p:nvPr/>
        </p:nvSpPr>
        <p:spPr>
          <a:xfrm>
            <a:off x="2770382" y="34289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g1e01cf21c29_7_157"/>
          <p:cNvSpPr/>
          <p:nvPr/>
        </p:nvSpPr>
        <p:spPr>
          <a:xfrm>
            <a:off x="2770382" y="463153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1e01cf21c29_7_157"/>
          <p:cNvSpPr/>
          <p:nvPr/>
        </p:nvSpPr>
        <p:spPr>
          <a:xfrm>
            <a:off x="2770382" y="50503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g1e01cf21c29_7_157"/>
          <p:cNvSpPr/>
          <p:nvPr/>
        </p:nvSpPr>
        <p:spPr>
          <a:xfrm>
            <a:off x="2770382" y="59825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g1e01cf21c29_7_157"/>
          <p:cNvSpPr/>
          <p:nvPr/>
        </p:nvSpPr>
        <p:spPr>
          <a:xfrm>
            <a:off x="3766250" y="6021125"/>
            <a:ext cx="510600" cy="1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g1e01cf21c29_7_157"/>
          <p:cNvSpPr txBox="1"/>
          <p:nvPr/>
        </p:nvSpPr>
        <p:spPr>
          <a:xfrm>
            <a:off x="3766250" y="5961125"/>
            <a:ext cx="51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-KR" sz="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본인인증</a:t>
            </a:r>
            <a:endParaRPr b="1" i="0" sz="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7" name="Google Shape;1077;g1e01cf21c29_7_157"/>
          <p:cNvSpPr/>
          <p:nvPr/>
        </p:nvSpPr>
        <p:spPr>
          <a:xfrm>
            <a:off x="3004382" y="65264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g1e656dfb11c_9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762" y="546550"/>
            <a:ext cx="5103785" cy="59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g1e656dfb11c_9_3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일반회원(SNS계정) 정보수정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5" name="Google Shape;1085;g1e656dfb11c_9_30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마이페이지 정보수정(일반회원)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일반회원의 정보를 수정할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닉네임 변경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회원의 닉네임을 중복확인 후 변경할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[3]전화번호 변경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회원의 전화번호를 변경할 수 있다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변경시 본인인증 필요하다.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수정완료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수정완료를 클릭시 수정이 완료된다.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6" name="Google Shape;1086;g1e656dfb11c_9_30"/>
          <p:cNvSpPr/>
          <p:nvPr/>
        </p:nvSpPr>
        <p:spPr>
          <a:xfrm>
            <a:off x="2082257" y="27475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g1e656dfb11c_9_30"/>
          <p:cNvSpPr/>
          <p:nvPr/>
        </p:nvSpPr>
        <p:spPr>
          <a:xfrm>
            <a:off x="4727032" y="463153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g1e656dfb11c_9_30"/>
          <p:cNvSpPr/>
          <p:nvPr/>
        </p:nvSpPr>
        <p:spPr>
          <a:xfrm>
            <a:off x="4183257" y="519203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g1e656dfb11c_9_30"/>
          <p:cNvSpPr/>
          <p:nvPr/>
        </p:nvSpPr>
        <p:spPr>
          <a:xfrm>
            <a:off x="5047907" y="57947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g1e01cf21c29_1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324" y="316224"/>
            <a:ext cx="6191331" cy="65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g1e01cf21c29_13_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 &gt; 병원 후기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7" name="Google Shape;1097;g1e01cf21c29_13_0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마이페이지 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병원후기관리 (일반회원)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회원이 작성한 병원 후기(6개)를 조회할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후기글 관리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작성한 글을 클릭시 게시글 상세조회 페이지로 이동한다.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8" name="Google Shape;1098;g1e01cf21c29_13_0"/>
          <p:cNvSpPr/>
          <p:nvPr/>
        </p:nvSpPr>
        <p:spPr>
          <a:xfrm>
            <a:off x="662332" y="12019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g1e01cf21c29_13_0"/>
          <p:cNvSpPr/>
          <p:nvPr/>
        </p:nvSpPr>
        <p:spPr>
          <a:xfrm>
            <a:off x="1814682" y="37347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g1e01cf21c29_13_0"/>
          <p:cNvSpPr/>
          <p:nvPr/>
        </p:nvSpPr>
        <p:spPr>
          <a:xfrm>
            <a:off x="5031050" y="3778625"/>
            <a:ext cx="724800" cy="36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e01cf21c29_13_17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 &gt; 커뮤니티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7" name="Google Shape;1107;g1e01cf21c29_13_17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마이페이지 커뮤니티관리(일반회원)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회원이 작성한 커뮤니티 글(6개)을 조회할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[2]카테고리 선택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게시글/댓글 중 선택하여 조회할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[3]작성한 글 선택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작성한 글을 클릭시 게시글 상세조회 페이지로 이동한다.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8" name="Google Shape;1108;g1e01cf21c29_13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340" y="453399"/>
            <a:ext cx="5501174" cy="585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g1e01cf21c29_13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7846" y="3301873"/>
            <a:ext cx="4367030" cy="355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g1e01cf21c29_13_17"/>
          <p:cNvSpPr/>
          <p:nvPr/>
        </p:nvSpPr>
        <p:spPr>
          <a:xfrm>
            <a:off x="592825" y="1196625"/>
            <a:ext cx="219600" cy="21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g1e01cf21c29_13_17"/>
          <p:cNvSpPr/>
          <p:nvPr/>
        </p:nvSpPr>
        <p:spPr>
          <a:xfrm>
            <a:off x="1742712" y="3625145"/>
            <a:ext cx="219600" cy="21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g1e01cf21c29_13_17"/>
          <p:cNvSpPr/>
          <p:nvPr/>
        </p:nvSpPr>
        <p:spPr>
          <a:xfrm>
            <a:off x="1628330" y="3155665"/>
            <a:ext cx="219600" cy="21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g1f777d64bbd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475" y="316225"/>
            <a:ext cx="6232274" cy="65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g1f777d64bbd_0_97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 &gt; 커뮤니티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0" name="Google Shape;1120;g1f777d64bbd_0_97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마이페이지 커뮤니티관리(일반회원)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회원이 작성한 커뮤니티 글(6개)을 조회할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[2]카테고리 선택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게시글/댓글 중 선택하여 조회할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[3]작성한 글 선택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작성한 글을 클릭시 게시글 상세조회 페이지로 이동한다.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1" name="Google Shape;1121;g1f777d64bbd_0_97"/>
          <p:cNvSpPr/>
          <p:nvPr/>
        </p:nvSpPr>
        <p:spPr>
          <a:xfrm>
            <a:off x="2042300" y="5220550"/>
            <a:ext cx="219600" cy="21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g1f777d64bbd_0_97"/>
          <p:cNvSpPr/>
          <p:nvPr/>
        </p:nvSpPr>
        <p:spPr>
          <a:xfrm>
            <a:off x="6101962" y="3992920"/>
            <a:ext cx="219600" cy="21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g1f777d64bbd_0_97"/>
          <p:cNvSpPr/>
          <p:nvPr/>
        </p:nvSpPr>
        <p:spPr>
          <a:xfrm>
            <a:off x="1758130" y="3555890"/>
            <a:ext cx="219600" cy="219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e01cf21c29_13_2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 &gt; 동물병원 스크랩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0" name="Google Shape;1130;g1e01cf21c29_13_25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동물병원 스크랩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회원이 스크랩 한 동물병원 목록록 (6개)출력한다.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동물병원 상세조회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자세히 클릭시 동물병원 상세조회가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스크랩 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스크랩 버튼을 클릭시 스크랩 취소가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1" name="Google Shape;1131;g1e01cf21c29_13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50" y="468671"/>
            <a:ext cx="5947197" cy="6236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g1e01cf21c29_13_25"/>
          <p:cNvSpPr/>
          <p:nvPr/>
        </p:nvSpPr>
        <p:spPr>
          <a:xfrm>
            <a:off x="1610457" y="30880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g1e01cf21c29_13_25"/>
          <p:cNvSpPr/>
          <p:nvPr/>
        </p:nvSpPr>
        <p:spPr>
          <a:xfrm>
            <a:off x="5013982" y="37514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g1e01cf21c29_13_25"/>
          <p:cNvSpPr/>
          <p:nvPr/>
        </p:nvSpPr>
        <p:spPr>
          <a:xfrm>
            <a:off x="5829182" y="37514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/>
          <p:nvPr>
            <p:ph type="title"/>
          </p:nvPr>
        </p:nvSpPr>
        <p:spPr>
          <a:xfrm>
            <a:off x="273052" y="-31471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&lt;색상&gt;</a:t>
            </a:r>
            <a:endParaRPr/>
          </a:p>
        </p:txBody>
      </p:sp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050" y="1153942"/>
            <a:ext cx="2771775" cy="49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2525" y="1009151"/>
            <a:ext cx="3487855" cy="52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e01cf21c29_13_33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 &gt; 반려동물 정보관리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1" name="Google Shape;1141;g1e01cf21c29_13_33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마이페이지 반려동물 등록(일반회원)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회원의 반려동물을 등록할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반려동물 추가등록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‘+’ 버튼을 클릭해 추가등록이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반려동물 사진 등록 및 변경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반려동물의 사진을 등록 및 변경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반려동물 품종 선택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반려동물의 품종을 선택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 반려동물 생일/입양일 선택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반려동물의 생일과 입양일을 선택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 생일/입양일 날짜 선택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날짜 선택시 팝업창에서 선택 후 확인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[7] 반려동물 이름 입력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반려동물의 이름을 입력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[8] 중성화 및 접종 여부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중성화 및 기초접종여부를 선택 가능 (* 중복선택불가)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[9] 기타 사항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그외의 기타 사항을 입력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[10] 등록 완료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 완료를 클릭시 등록완료된다.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2" name="Google Shape;1142;g1e01cf21c29_13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13" y="468671"/>
            <a:ext cx="5045787" cy="623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g1e01cf21c29_13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6396" y="3349675"/>
            <a:ext cx="2580075" cy="16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g1e01cf21c29_13_33"/>
          <p:cNvSpPr/>
          <p:nvPr/>
        </p:nvSpPr>
        <p:spPr>
          <a:xfrm>
            <a:off x="84207" y="9443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g1e01cf21c29_13_33"/>
          <p:cNvSpPr/>
          <p:nvPr/>
        </p:nvSpPr>
        <p:spPr>
          <a:xfrm>
            <a:off x="3395682" y="13534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g1e01cf21c29_13_33"/>
          <p:cNvSpPr/>
          <p:nvPr/>
        </p:nvSpPr>
        <p:spPr>
          <a:xfrm>
            <a:off x="928782" y="28862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g1e01cf21c29_13_33"/>
          <p:cNvSpPr/>
          <p:nvPr/>
        </p:nvSpPr>
        <p:spPr>
          <a:xfrm>
            <a:off x="928782" y="35341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g1e01cf21c29_13_33"/>
          <p:cNvSpPr/>
          <p:nvPr/>
        </p:nvSpPr>
        <p:spPr>
          <a:xfrm>
            <a:off x="928782" y="392553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g1e01cf21c29_13_33"/>
          <p:cNvSpPr/>
          <p:nvPr/>
        </p:nvSpPr>
        <p:spPr>
          <a:xfrm>
            <a:off x="928782" y="438763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g1e01cf21c29_13_33"/>
          <p:cNvSpPr/>
          <p:nvPr/>
        </p:nvSpPr>
        <p:spPr>
          <a:xfrm>
            <a:off x="928782" y="49648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g1e01cf21c29_13_33"/>
          <p:cNvSpPr/>
          <p:nvPr/>
        </p:nvSpPr>
        <p:spPr>
          <a:xfrm>
            <a:off x="928782" y="55419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g1e01cf21c29_13_33"/>
          <p:cNvSpPr/>
          <p:nvPr/>
        </p:nvSpPr>
        <p:spPr>
          <a:xfrm>
            <a:off x="1922800" y="6311350"/>
            <a:ext cx="315900" cy="31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g1e01cf21c29_13_33"/>
          <p:cNvSpPr/>
          <p:nvPr/>
        </p:nvSpPr>
        <p:spPr>
          <a:xfrm>
            <a:off x="5083907" y="33119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g1f777d64bbd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2460" y="1417989"/>
            <a:ext cx="2047303" cy="177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g1f777d64bbd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969" y="316218"/>
            <a:ext cx="4470091" cy="654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g1f777d64bbd_0_109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 &gt; 의료수첩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2" name="Google Shape;1162;g1f777d64bbd_0_109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마이페이지 의료수첩 관리</a:t>
            </a:r>
            <a:endParaRPr b="0" i="0" sz="950" u="none" cap="none" strike="noStrike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캘린더의 날짜 -&gt; 반려동물 -&gt; 의료수첩 작성 순으로 클릭시 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이전 순서를 클릭하기 전에는 반려동물 선택란이나 의료수첩 작성란이 보이지 않는다.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의료수첩 조회 순서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작성내용이 있을경우 반려동물을 표시한다.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캘린더의 날짜 클릭시 해당 날짜 의료수첩에 작성된 반려동물을 표시한다.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반려동물을 클릭시 의료수첩 상세조회 창을 팝업창으로 출력한다.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의료수첩 수정 및 삭제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의료수첩 상세조회 팝업창에서 수정 및 삭제가 가능하다.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다음 예약일 표시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다음 예약일은 캘린더에 해당 날짜가 색칠 되는 것으로 표시한다.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3" name="Google Shape;1163;g1f777d64bbd_0_109"/>
          <p:cNvSpPr/>
          <p:nvPr/>
        </p:nvSpPr>
        <p:spPr>
          <a:xfrm>
            <a:off x="7409107" y="296100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g1f777d64bbd_0_109"/>
          <p:cNvSpPr/>
          <p:nvPr/>
        </p:nvSpPr>
        <p:spPr>
          <a:xfrm>
            <a:off x="4393382" y="267377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g1f777d64bbd_0_109"/>
          <p:cNvSpPr/>
          <p:nvPr/>
        </p:nvSpPr>
        <p:spPr>
          <a:xfrm>
            <a:off x="2615582" y="385195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g1f777d64bbd_0_109"/>
          <p:cNvSpPr/>
          <p:nvPr/>
        </p:nvSpPr>
        <p:spPr>
          <a:xfrm>
            <a:off x="4984232" y="304172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2-3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g1f777d64bbd_0_109"/>
          <p:cNvSpPr/>
          <p:nvPr/>
        </p:nvSpPr>
        <p:spPr>
          <a:xfrm>
            <a:off x="2901782" y="385195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g1f777d64bbd_0_109"/>
          <p:cNvSpPr/>
          <p:nvPr/>
        </p:nvSpPr>
        <p:spPr>
          <a:xfrm>
            <a:off x="1625332" y="516320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g1f777d64bbd_0_109"/>
          <p:cNvSpPr/>
          <p:nvPr/>
        </p:nvSpPr>
        <p:spPr>
          <a:xfrm>
            <a:off x="3427432" y="626360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0" name="Google Shape;1170;g1f777d64bbd_0_109"/>
          <p:cNvCxnSpPr>
            <a:stCxn id="1160" idx="3"/>
            <a:endCxn id="1159" idx="2"/>
          </p:cNvCxnSpPr>
          <p:nvPr/>
        </p:nvCxnSpPr>
        <p:spPr>
          <a:xfrm flipH="1" rot="10800000">
            <a:off x="5400060" y="3195018"/>
            <a:ext cx="1176000" cy="392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g1e01cf21c29_13_52"/>
          <p:cNvGrpSpPr/>
          <p:nvPr/>
        </p:nvGrpSpPr>
        <p:grpSpPr>
          <a:xfrm>
            <a:off x="1206075" y="468671"/>
            <a:ext cx="5133140" cy="6236968"/>
            <a:chOff x="1206075" y="468671"/>
            <a:chExt cx="5133140" cy="6236968"/>
          </a:xfrm>
        </p:grpSpPr>
        <p:pic>
          <p:nvPicPr>
            <p:cNvPr id="1177" name="Google Shape;1177;g1e01cf21c29_13_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06075" y="468671"/>
              <a:ext cx="5133140" cy="6236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8" name="Google Shape;1178;g1e01cf21c29_13_52"/>
            <p:cNvSpPr txBox="1"/>
            <p:nvPr/>
          </p:nvSpPr>
          <p:spPr>
            <a:xfrm>
              <a:off x="2767317" y="2500550"/>
              <a:ext cx="674100" cy="1698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i="0" lang="ko-KR" sz="600" u="none" cap="none" strike="noStrike">
                  <a:solidFill>
                    <a:srgbClr val="5F5F5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기초접종여부</a:t>
              </a:r>
              <a:endParaRPr b="1" i="0" sz="600" u="none" cap="none" strike="noStrike">
                <a:solidFill>
                  <a:srgbClr val="5F5F5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79" name="Google Shape;1179;g1e01cf21c29_13_52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SzPts val="1192"/>
              <a:buNone/>
            </a:pPr>
            <a:r>
              <a:rPr lang="ko-KR">
                <a:solidFill>
                  <a:schemeClr val="lt1"/>
                </a:solidFill>
              </a:rPr>
              <a:t>마이페이지 &gt; 일반회원 &gt; 의료수첩 관리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0" name="Google Shape;1180;g1e01cf21c29_13_52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의료수첩작성(일반회원)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회원이 제목과 글을 작성해 의료수첩을 등록, 첨부파일 등록가능</a:t>
            </a:r>
            <a:endParaRPr b="0" i="0" sz="950" u="none" cap="none" strike="noStrike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None/>
            </a:pPr>
            <a:r>
              <a:rPr b="0" i="0" lang="ko-KR" sz="9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회원이 작성한 기본 정보가 출력된다.</a:t>
            </a:r>
            <a:endParaRPr b="0" i="0" sz="950" u="none" cap="none" strike="noStrike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기존 정보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None/>
            </a:pPr>
            <a:r>
              <a:rPr b="0" i="0" lang="ko-KR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반려동물의 기본 정보를 출력력한다.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None/>
            </a:pPr>
            <a:r>
              <a:rPr b="0" i="0" lang="ko-KR" sz="9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(반려동물의 사진, 이름, 품종, 성별, 생일, 입양일, 중성화여부, 기초접종여부, 기타 등) </a:t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추가 작성 정보</a:t>
            </a:r>
            <a:endParaRPr b="0" i="0" sz="950" u="none" cap="none" strike="noStrike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None/>
            </a:pPr>
            <a:r>
              <a:rPr b="0" i="0" lang="ko-KR" sz="9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0" i="0" lang="ko-KR" sz="9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반려동물 몸무게, 방문날짜, 병원명/담당수의사, 내방이유/증상, 진료내용 및 유의사항, 다음예약일을 작성 가능</a:t>
            </a:r>
            <a:endParaRPr b="0" i="0" sz="9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작성완료</a:t>
            </a:r>
            <a:endParaRPr b="0" i="0" sz="9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rial"/>
              <a:buNone/>
            </a:pPr>
            <a:r>
              <a:rPr b="0" i="0" lang="ko-KR" sz="9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작성완료를 버튼을 클릭시 작성이 완료된다.</a:t>
            </a:r>
            <a:endParaRPr b="0" i="0" sz="9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1" name="Google Shape;1181;g1e01cf21c29_13_52"/>
          <p:cNvSpPr/>
          <p:nvPr/>
        </p:nvSpPr>
        <p:spPr>
          <a:xfrm>
            <a:off x="1605257" y="9060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1e01cf21c29_13_52"/>
          <p:cNvSpPr/>
          <p:nvPr/>
        </p:nvSpPr>
        <p:spPr>
          <a:xfrm>
            <a:off x="1640650" y="137702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g1e01cf21c29_13_52"/>
          <p:cNvSpPr/>
          <p:nvPr/>
        </p:nvSpPr>
        <p:spPr>
          <a:xfrm>
            <a:off x="1640657" y="30426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g1e01cf21c29_13_52"/>
          <p:cNvSpPr/>
          <p:nvPr/>
        </p:nvSpPr>
        <p:spPr>
          <a:xfrm>
            <a:off x="3155807" y="56992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g1e01cf21c29_13_52"/>
          <p:cNvSpPr/>
          <p:nvPr/>
        </p:nvSpPr>
        <p:spPr>
          <a:xfrm>
            <a:off x="5641825" y="782950"/>
            <a:ext cx="144000" cy="1440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e01cf21c29_6_85"/>
          <p:cNvSpPr/>
          <p:nvPr/>
        </p:nvSpPr>
        <p:spPr>
          <a:xfrm>
            <a:off x="978865" y="320445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마이페이지(일반회원)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g1e01cf21c29_6_85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 2	</a:t>
            </a:r>
            <a:endParaRPr/>
          </a:p>
        </p:txBody>
      </p:sp>
      <p:sp>
        <p:nvSpPr>
          <p:cNvPr id="1192" name="Google Shape;1192;g1e01cf21c29_6_85"/>
          <p:cNvSpPr/>
          <p:nvPr/>
        </p:nvSpPr>
        <p:spPr>
          <a:xfrm>
            <a:off x="978865" y="4291392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마이페이지(병원회원)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g1e01cf21c29_6_85"/>
          <p:cNvSpPr/>
          <p:nvPr/>
        </p:nvSpPr>
        <p:spPr>
          <a:xfrm>
            <a:off x="640063" y="4134894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g1e01cf21c29_6_85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게시판(커뮤니티)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g1e01cf21c29_6_85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g1e01cf21c29_6_85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게시판(반려동물 가이드)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g1e01cf21c29_6_85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g1e01cf21c29_6_85"/>
          <p:cNvSpPr/>
          <p:nvPr/>
        </p:nvSpPr>
        <p:spPr>
          <a:xfrm>
            <a:off x="640063" y="3067939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f777d64bbd_0_141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마이페이지 &gt; 병원회원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4" name="Google Shape;1204;g1f777d64bbd_0_141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병원 정보 관리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등록한 병원정보를 보여준다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회원가입 중 병원등록을 하지 않아 등록된 병원정보가 없으므로 정보관리에 항목 내용이 비어있음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마이페이지 내에서 병원등록 가능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등록한 정보 수정 및 삭제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수정버튼을 누르면 수정페이지로 넘어간다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마이페이지 탈퇴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 탈퇴를 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탈퇴 확인 후 일주일 경과시 계정정보가 삭제 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일주일 안에 다시 로그인시 탈퇴가 취소 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5" name="Google Shape;1205;g1f777d64bbd_0_141"/>
          <p:cNvPicPr preferRelativeResize="0"/>
          <p:nvPr/>
        </p:nvPicPr>
        <p:blipFill rotWithShape="1">
          <a:blip r:embed="rId4">
            <a:alphaModFix/>
          </a:blip>
          <a:srcRect b="0" l="0" r="15554" t="0"/>
          <a:stretch/>
        </p:blipFill>
        <p:spPr>
          <a:xfrm>
            <a:off x="1581150" y="628200"/>
            <a:ext cx="4324349" cy="402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g1f777d64bbd_0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1150" y="4656450"/>
            <a:ext cx="4324350" cy="18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g1f777d64bbd_0_141"/>
          <p:cNvSpPr/>
          <p:nvPr/>
        </p:nvSpPr>
        <p:spPr>
          <a:xfrm>
            <a:off x="2196007" y="25253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8" name="Google Shape;1208;g1f777d64bbd_0_141"/>
          <p:cNvCxnSpPr/>
          <p:nvPr/>
        </p:nvCxnSpPr>
        <p:spPr>
          <a:xfrm flipH="1" rot="10800000">
            <a:off x="3301588" y="3888125"/>
            <a:ext cx="1270800" cy="14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209" name="Google Shape;1209;g1f777d64bbd_0_141"/>
          <p:cNvGrpSpPr/>
          <p:nvPr/>
        </p:nvGrpSpPr>
        <p:grpSpPr>
          <a:xfrm>
            <a:off x="7884914" y="456445"/>
            <a:ext cx="1800282" cy="807630"/>
            <a:chOff x="8005529" y="2434127"/>
            <a:chExt cx="1661850" cy="566400"/>
          </a:xfrm>
        </p:grpSpPr>
        <p:sp>
          <p:nvSpPr>
            <p:cNvPr id="1210" name="Google Shape;1210;g1f777d64bbd_0_141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1f777d64bbd_0_141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2" name="Google Shape;1212;g1f777d64bbd_0_141"/>
            <p:cNvSpPr/>
            <p:nvPr/>
          </p:nvSpPr>
          <p:spPr>
            <a:xfrm>
              <a:off x="8025335" y="2461742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13" name="Google Shape;1213;g1f777d64bbd_0_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9450" y="2900213"/>
            <a:ext cx="265747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g1f777d64bbd_0_141"/>
          <p:cNvSpPr/>
          <p:nvPr/>
        </p:nvSpPr>
        <p:spPr>
          <a:xfrm>
            <a:off x="4679332" y="29002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5" name="Google Shape;1215;g1f777d64bbd_0_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2313" y="5838806"/>
            <a:ext cx="1751025" cy="552722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g1f777d64bbd_0_141"/>
          <p:cNvSpPr/>
          <p:nvPr/>
        </p:nvSpPr>
        <p:spPr>
          <a:xfrm>
            <a:off x="3224732" y="59981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e01cf21c29_0_11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마이페이지 &gt; 병원회원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2" name="Google Shape;1222;g1e01cf21c29_0_115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병원 등록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등록하고싶은 병원정보를 입력하고 중복확인을 위해 등록된 병원조회를 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조회 결과 확인 팝업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조회한 결과가 팝업창으로 보여진다.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팝업 확인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확인버튼을 누르면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추가 작성사항이 보여진다.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g1e01cf21c29_0_115"/>
          <p:cNvSpPr/>
          <p:nvPr/>
        </p:nvSpPr>
        <p:spPr>
          <a:xfrm>
            <a:off x="2196007" y="25253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4" name="Google Shape;1224;g1e01cf21c29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56425"/>
            <a:ext cx="6360900" cy="354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g1e01cf21c29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325" y="4137825"/>
            <a:ext cx="6233050" cy="1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g1e01cf21c29_0_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2650" y="3987450"/>
            <a:ext cx="5046451" cy="1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g1e01cf21c29_0_115"/>
          <p:cNvSpPr/>
          <p:nvPr/>
        </p:nvSpPr>
        <p:spPr>
          <a:xfrm>
            <a:off x="748207" y="12203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8" name="Google Shape;1228;g1e01cf21c29_0_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56" y="4670350"/>
            <a:ext cx="2305594" cy="14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g1e01cf21c29_0_115"/>
          <p:cNvSpPr/>
          <p:nvPr/>
        </p:nvSpPr>
        <p:spPr>
          <a:xfrm>
            <a:off x="2759482" y="48896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0" name="Google Shape;1230;g1e01cf21c29_0_115"/>
          <p:cNvCxnSpPr/>
          <p:nvPr/>
        </p:nvCxnSpPr>
        <p:spPr>
          <a:xfrm rot="10800000">
            <a:off x="2181082" y="5162539"/>
            <a:ext cx="139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31" name="Google Shape;1231;g1e01cf21c29_0_1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76475" y="5537825"/>
            <a:ext cx="2070244" cy="132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2" name="Google Shape;1232;g1e01cf21c29_0_115"/>
          <p:cNvCxnSpPr>
            <a:endCxn id="1231" idx="0"/>
          </p:cNvCxnSpPr>
          <p:nvPr/>
        </p:nvCxnSpPr>
        <p:spPr>
          <a:xfrm flipH="1">
            <a:off x="3311597" y="5181725"/>
            <a:ext cx="260400" cy="3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3" name="Google Shape;1233;g1e01cf21c29_0_115"/>
          <p:cNvSpPr/>
          <p:nvPr/>
        </p:nvSpPr>
        <p:spPr>
          <a:xfrm>
            <a:off x="787807" y="582313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4" name="Google Shape;1234;g1e01cf21c29_0_115"/>
          <p:cNvGrpSpPr/>
          <p:nvPr/>
        </p:nvGrpSpPr>
        <p:grpSpPr>
          <a:xfrm>
            <a:off x="7884914" y="456445"/>
            <a:ext cx="1800282" cy="807630"/>
            <a:chOff x="8005529" y="2434127"/>
            <a:chExt cx="1661850" cy="566400"/>
          </a:xfrm>
        </p:grpSpPr>
        <p:sp>
          <p:nvSpPr>
            <p:cNvPr id="1235" name="Google Shape;1235;g1e01cf21c29_0_115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1e01cf21c29_0_115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7" name="Google Shape;1237;g1e01cf21c29_0_115"/>
            <p:cNvSpPr/>
            <p:nvPr/>
          </p:nvSpPr>
          <p:spPr>
            <a:xfrm>
              <a:off x="8025335" y="2588469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g1e01cf21c29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89775"/>
            <a:ext cx="5158600" cy="41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g1e01cf21c29_0_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7250" y="681220"/>
            <a:ext cx="3814900" cy="5344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g1e01cf21c29_0_13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마이페이지 &gt; 병원회원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5" name="Google Shape;1245;g1e01cf21c29_0_135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추가 입력항목 작성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이전에 등록했던 정보는 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107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유지된채로 병원 정보를 등록한다.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병원 등록 신청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신청버튼을 누르면 등록정보 조회 페이지로 넘어간다.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6" name="Google Shape;1246;g1e01cf21c29_0_135"/>
          <p:cNvSpPr/>
          <p:nvPr/>
        </p:nvSpPr>
        <p:spPr>
          <a:xfrm>
            <a:off x="599807" y="399133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g1e01cf21c29_0_135"/>
          <p:cNvSpPr/>
          <p:nvPr/>
        </p:nvSpPr>
        <p:spPr>
          <a:xfrm>
            <a:off x="4836007" y="56233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8" name="Google Shape;1248;g1e01cf21c29_0_135"/>
          <p:cNvGrpSpPr/>
          <p:nvPr/>
        </p:nvGrpSpPr>
        <p:grpSpPr>
          <a:xfrm>
            <a:off x="7884914" y="456445"/>
            <a:ext cx="1800282" cy="807630"/>
            <a:chOff x="8005529" y="2434127"/>
            <a:chExt cx="1661850" cy="566400"/>
          </a:xfrm>
        </p:grpSpPr>
        <p:sp>
          <p:nvSpPr>
            <p:cNvPr id="1249" name="Google Shape;1249;g1e01cf21c29_0_135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1e01cf21c29_0_135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1" name="Google Shape;1251;g1e01cf21c29_0_135"/>
            <p:cNvSpPr/>
            <p:nvPr/>
          </p:nvSpPr>
          <p:spPr>
            <a:xfrm>
              <a:off x="8025335" y="2709095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g1e01cf21c29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1764" y="1297674"/>
            <a:ext cx="3680375" cy="45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g1e01cf21c29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843" y="1042289"/>
            <a:ext cx="3590882" cy="486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g1e01cf21c29_0_17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마이페이지 &gt; 병원회원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9" name="Google Shape;1259;g1e01cf21c29_0_170"/>
          <p:cNvSpPr/>
          <p:nvPr/>
        </p:nvSpPr>
        <p:spPr>
          <a:xfrm>
            <a:off x="7752162" y="316246"/>
            <a:ext cx="21498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병원정보 수정</a:t>
            </a:r>
            <a:endParaRPr b="1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등록했던 정보를 수정할 수 있다.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1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수정완료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7999" lvl="0" marL="10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</a:pPr>
            <a:r>
              <a:rPr b="0" i="0" lang="ko-KR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수정완료 버튼을 누르면 기존 병원정보 관리 페이지로 이동한다.</a:t>
            </a:r>
            <a:endParaRPr b="0" i="0" sz="975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60" name="Google Shape;1260;g1e01cf21c29_0_170"/>
          <p:cNvGrpSpPr/>
          <p:nvPr/>
        </p:nvGrpSpPr>
        <p:grpSpPr>
          <a:xfrm>
            <a:off x="7884914" y="456445"/>
            <a:ext cx="1800282" cy="807630"/>
            <a:chOff x="8005529" y="2434127"/>
            <a:chExt cx="1661850" cy="566400"/>
          </a:xfrm>
        </p:grpSpPr>
        <p:sp>
          <p:nvSpPr>
            <p:cNvPr id="1261" name="Google Shape;1261;g1e01cf21c29_0_170"/>
            <p:cNvSpPr/>
            <p:nvPr/>
          </p:nvSpPr>
          <p:spPr>
            <a:xfrm>
              <a:off x="9244079" y="2434127"/>
              <a:ext cx="423300" cy="566400"/>
            </a:xfrm>
            <a:prstGeom prst="roundRect">
              <a:avLst>
                <a:gd fmla="val 18768" name="adj"/>
              </a:avLst>
            </a:prstGeom>
            <a:solidFill>
              <a:srgbClr val="D8D8D8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3900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면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</a:t>
              </a:r>
              <a:endParaRPr b="0" i="0" sz="867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7"/>
                <a:buFont typeface="Arial"/>
                <a:buNone/>
              </a:pPr>
              <a:r>
                <a:rPr b="0" i="0" lang="ko-KR" sz="867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g1e01cf21c29_0_170"/>
            <p:cNvSpPr/>
            <p:nvPr/>
          </p:nvSpPr>
          <p:spPr>
            <a:xfrm>
              <a:off x="8005529" y="2434127"/>
              <a:ext cx="1437000" cy="56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000" lIns="39000" spcFirstLastPara="1" rIns="39000" wrap="square" tIns="39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b="0" i="0" lang="ko-KR" sz="975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0" i="0" sz="975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3" name="Google Shape;1263;g1e01cf21c29_0_170"/>
            <p:cNvSpPr/>
            <p:nvPr/>
          </p:nvSpPr>
          <p:spPr>
            <a:xfrm>
              <a:off x="8025335" y="2835822"/>
              <a:ext cx="1397400" cy="136800"/>
            </a:xfrm>
            <a:prstGeom prst="rect">
              <a:avLst/>
            </a:prstGeom>
            <a:solidFill>
              <a:srgbClr val="3F3F3F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t/>
              </a:r>
              <a:endParaRPr b="0" i="0" sz="975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64" name="Google Shape;1264;g1e01cf21c29_0_170"/>
          <p:cNvSpPr/>
          <p:nvPr/>
        </p:nvSpPr>
        <p:spPr>
          <a:xfrm>
            <a:off x="268082" y="95015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g1e01cf21c29_0_170"/>
          <p:cNvSpPr/>
          <p:nvPr/>
        </p:nvSpPr>
        <p:spPr>
          <a:xfrm>
            <a:off x="6445832" y="535805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Arial"/>
              <a:buNone/>
            </a:pPr>
            <a:r>
              <a:rPr b="0" i="0" lang="ko-KR" sz="119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92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1"/>
          <p:cNvSpPr txBox="1"/>
          <p:nvPr>
            <p:ph type="ctrTitle"/>
          </p:nvPr>
        </p:nvSpPr>
        <p:spPr>
          <a:xfrm>
            <a:off x="715643" y="2225151"/>
            <a:ext cx="8485832" cy="1387872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ko-KR"/>
              <a:t>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53" y="1364990"/>
            <a:ext cx="2685911" cy="288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/>
          <p:nvPr/>
        </p:nvSpPr>
        <p:spPr>
          <a:xfrm>
            <a:off x="577857" y="921433"/>
            <a:ext cx="298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한글(나눔스퀘어)</a:t>
            </a:r>
            <a:endParaRPr b="0" i="0" sz="1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593225" y="4657625"/>
            <a:ext cx="366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영어(우아한 형제들 Jua) - 타이틀</a:t>
            </a:r>
            <a:endParaRPr b="0" i="0" sz="1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6"/>
          <p:cNvSpPr txBox="1"/>
          <p:nvPr>
            <p:ph type="title"/>
          </p:nvPr>
        </p:nvSpPr>
        <p:spPr>
          <a:xfrm>
            <a:off x="273052" y="1214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&lt;폰트&gt;</a:t>
            </a:r>
            <a:endParaRPr/>
          </a:p>
        </p:txBody>
      </p:sp>
      <p:sp>
        <p:nvSpPr>
          <p:cNvPr id="173" name="Google Shape;173;p6"/>
          <p:cNvSpPr/>
          <p:nvPr/>
        </p:nvSpPr>
        <p:spPr>
          <a:xfrm>
            <a:off x="4625207" y="921433"/>
            <a:ext cx="298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영어(나눔스퀘어)</a:t>
            </a:r>
            <a:endParaRPr b="0" i="0" sz="1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" name="Google Shape;17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789" y="1365008"/>
            <a:ext cx="2307061" cy="311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850" y="5097702"/>
            <a:ext cx="4086951" cy="130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738534a97_0_18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181" name="Google Shape;181;g1d738534a97_0_18"/>
          <p:cNvSpPr/>
          <p:nvPr/>
        </p:nvSpPr>
        <p:spPr>
          <a:xfrm>
            <a:off x="978865" y="5399053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메인화면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d738534a97_0_18"/>
          <p:cNvSpPr/>
          <p:nvPr/>
        </p:nvSpPr>
        <p:spPr>
          <a:xfrm>
            <a:off x="640063" y="5242555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d738534a97_0_18"/>
          <p:cNvSpPr/>
          <p:nvPr/>
        </p:nvSpPr>
        <p:spPr>
          <a:xfrm>
            <a:off x="5607599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d738534a97_0_18"/>
          <p:cNvSpPr/>
          <p:nvPr/>
        </p:nvSpPr>
        <p:spPr>
          <a:xfrm>
            <a:off x="5268797" y="1965116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d738534a97_0_18"/>
          <p:cNvSpPr/>
          <p:nvPr/>
        </p:nvSpPr>
        <p:spPr>
          <a:xfrm>
            <a:off x="5607600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로그인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d738534a97_0_18"/>
          <p:cNvSpPr/>
          <p:nvPr/>
        </p:nvSpPr>
        <p:spPr>
          <a:xfrm>
            <a:off x="5268797" y="8718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d738534a97_0_18"/>
          <p:cNvSpPr/>
          <p:nvPr/>
        </p:nvSpPr>
        <p:spPr>
          <a:xfrm>
            <a:off x="978865" y="4215926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헤더/GNB/푸터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d738534a97_0_18"/>
          <p:cNvSpPr/>
          <p:nvPr/>
        </p:nvSpPr>
        <p:spPr>
          <a:xfrm>
            <a:off x="640063" y="4059428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d738534a97_0_18"/>
          <p:cNvSpPr/>
          <p:nvPr/>
        </p:nvSpPr>
        <p:spPr>
          <a:xfrm>
            <a:off x="978865" y="1028325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화면배치(레이아웃)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d738534a97_0_18"/>
          <p:cNvSpPr/>
          <p:nvPr/>
        </p:nvSpPr>
        <p:spPr>
          <a:xfrm>
            <a:off x="640063" y="87182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d738534a97_0_18"/>
          <p:cNvSpPr/>
          <p:nvPr/>
        </p:nvSpPr>
        <p:spPr>
          <a:xfrm>
            <a:off x="978866" y="2121614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공통(폰트,색상 정의)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d738534a97_0_18"/>
          <p:cNvSpPr/>
          <p:nvPr/>
        </p:nvSpPr>
        <p:spPr>
          <a:xfrm>
            <a:off x="640063" y="1965117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d738534a97_0_18"/>
          <p:cNvSpPr/>
          <p:nvPr/>
        </p:nvSpPr>
        <p:spPr>
          <a:xfrm>
            <a:off x="978866" y="3148236"/>
            <a:ext cx="3866700" cy="4677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구조도(사이트맵)</a:t>
            </a:r>
            <a:endParaRPr b="0" i="0" sz="195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d738534a97_0_18"/>
          <p:cNvSpPr/>
          <p:nvPr/>
        </p:nvSpPr>
        <p:spPr>
          <a:xfrm>
            <a:off x="640063" y="2991739"/>
            <a:ext cx="847800" cy="780900"/>
          </a:xfrm>
          <a:prstGeom prst="ellipse">
            <a:avLst/>
          </a:prstGeom>
          <a:solidFill>
            <a:srgbClr val="FF33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1d738534a97_0_18"/>
          <p:cNvSpPr/>
          <p:nvPr/>
        </p:nvSpPr>
        <p:spPr>
          <a:xfrm>
            <a:off x="5607599" y="32148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동물병원 찾기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d738534a97_0_18"/>
          <p:cNvSpPr/>
          <p:nvPr/>
        </p:nvSpPr>
        <p:spPr>
          <a:xfrm>
            <a:off x="5268797" y="30583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d738534a97_0_18"/>
          <p:cNvSpPr/>
          <p:nvPr/>
        </p:nvSpPr>
        <p:spPr>
          <a:xfrm>
            <a:off x="5607599" y="43082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게시판(전체목록)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1d738534a97_0_18"/>
          <p:cNvSpPr/>
          <p:nvPr/>
        </p:nvSpPr>
        <p:spPr>
          <a:xfrm>
            <a:off x="5268797" y="41517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d738534a97_0_18"/>
          <p:cNvSpPr/>
          <p:nvPr/>
        </p:nvSpPr>
        <p:spPr>
          <a:xfrm>
            <a:off x="5607599" y="5401689"/>
            <a:ext cx="3866700" cy="467700"/>
          </a:xfrm>
          <a:prstGeom prst="rect">
            <a:avLst/>
          </a:prstGeom>
          <a:solidFill>
            <a:srgbClr val="C1E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950"/>
              <a:buFont typeface="Arial"/>
              <a:buNone/>
            </a:pPr>
            <a:r>
              <a:rPr b="0" i="0" lang="ko-KR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     게시판(병원 후기)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d738534a97_0_18"/>
          <p:cNvSpPr/>
          <p:nvPr/>
        </p:nvSpPr>
        <p:spPr>
          <a:xfrm>
            <a:off x="5268797" y="5245191"/>
            <a:ext cx="847800" cy="780900"/>
          </a:xfrm>
          <a:prstGeom prst="ellipse">
            <a:avLst/>
          </a:prstGeom>
          <a:solidFill>
            <a:srgbClr val="00CCFF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2017-12-19T02:35:40Z</dcterms:created>
  <dc:creator>loveme</dc:creator>
</cp:coreProperties>
</file>